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5" r:id="rId3"/>
    <p:sldId id="278" r:id="rId4"/>
    <p:sldId id="279" r:id="rId5"/>
    <p:sldId id="277" r:id="rId6"/>
    <p:sldId id="258" r:id="rId7"/>
    <p:sldId id="259" r:id="rId8"/>
    <p:sldId id="260" r:id="rId9"/>
    <p:sldId id="261" r:id="rId10"/>
    <p:sldId id="263" r:id="rId11"/>
    <p:sldId id="264" r:id="rId12"/>
    <p:sldId id="265" r:id="rId13"/>
    <p:sldId id="266" r:id="rId14"/>
    <p:sldId id="267" r:id="rId15"/>
    <p:sldId id="268" r:id="rId16"/>
    <p:sldId id="269" r:id="rId17"/>
    <p:sldId id="270" r:id="rId18"/>
    <p:sldId id="272" r:id="rId19"/>
    <p:sldId id="273" r:id="rId20"/>
    <p:sldId id="274" r:id="rId21"/>
    <p:sldId id="283" r:id="rId22"/>
    <p:sldId id="275" r:id="rId23"/>
    <p:sldId id="280" r:id="rId24"/>
    <p:sldId id="271" r:id="rId25"/>
    <p:sldId id="281" r:id="rId26"/>
    <p:sldId id="282" r:id="rId27"/>
    <p:sldId id="287" r:id="rId28"/>
    <p:sldId id="276" r:id="rId29"/>
    <p:sldId id="284" r:id="rId30"/>
    <p:sldId id="286" r:id="rId31"/>
    <p:sldId id="28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0:58:50.730"/>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0:58:51.946"/>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0:58:55.477"/>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1 1,'0'-1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42ED-A438-454E-97D8-E65BDCACD7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912A941-D62B-484C-A6E7-E6B5384FC3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4E8437B-DDAE-4C29-8E78-F041735EE14E}"/>
              </a:ext>
            </a:extLst>
          </p:cNvPr>
          <p:cNvSpPr>
            <a:spLocks noGrp="1"/>
          </p:cNvSpPr>
          <p:nvPr>
            <p:ph type="dt" sz="half" idx="10"/>
          </p:nvPr>
        </p:nvSpPr>
        <p:spPr/>
        <p:txBody>
          <a:bodyPr/>
          <a:lstStyle/>
          <a:p>
            <a:fld id="{7A32D1E6-063B-442B-A994-815847D1812F}" type="datetimeFigureOut">
              <a:rPr lang="en-IN" smtClean="0"/>
              <a:t>16-11-2020</a:t>
            </a:fld>
            <a:endParaRPr lang="en-IN"/>
          </a:p>
        </p:txBody>
      </p:sp>
      <p:sp>
        <p:nvSpPr>
          <p:cNvPr id="5" name="Footer Placeholder 4">
            <a:extLst>
              <a:ext uri="{FF2B5EF4-FFF2-40B4-BE49-F238E27FC236}">
                <a16:creationId xmlns:a16="http://schemas.microsoft.com/office/drawing/2014/main" id="{95D24A71-0BC8-4586-B5F4-90F87ED36A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BE3A60-A275-4A75-B1C9-8493A3AB9C12}"/>
              </a:ext>
            </a:extLst>
          </p:cNvPr>
          <p:cNvSpPr>
            <a:spLocks noGrp="1"/>
          </p:cNvSpPr>
          <p:nvPr>
            <p:ph type="sldNum" sz="quarter" idx="12"/>
          </p:nvPr>
        </p:nvSpPr>
        <p:spPr/>
        <p:txBody>
          <a:bodyPr/>
          <a:lstStyle/>
          <a:p>
            <a:fld id="{9EE584C8-62DD-43F6-8EA3-17AFFC807615}" type="slidenum">
              <a:rPr lang="en-IN" smtClean="0"/>
              <a:t>‹#›</a:t>
            </a:fld>
            <a:endParaRPr lang="en-IN"/>
          </a:p>
        </p:txBody>
      </p:sp>
    </p:spTree>
    <p:extLst>
      <p:ext uri="{BB962C8B-B14F-4D97-AF65-F5344CB8AC3E}">
        <p14:creationId xmlns:p14="http://schemas.microsoft.com/office/powerpoint/2010/main" val="223782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4DE35-8B66-452A-B446-0710C756CF6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84676B9-91F5-481E-BF59-D5060FCD3E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EEB006-AFC2-4731-8BB0-94E0D8110C07}"/>
              </a:ext>
            </a:extLst>
          </p:cNvPr>
          <p:cNvSpPr>
            <a:spLocks noGrp="1"/>
          </p:cNvSpPr>
          <p:nvPr>
            <p:ph type="dt" sz="half" idx="10"/>
          </p:nvPr>
        </p:nvSpPr>
        <p:spPr/>
        <p:txBody>
          <a:bodyPr/>
          <a:lstStyle/>
          <a:p>
            <a:fld id="{7A32D1E6-063B-442B-A994-815847D1812F}" type="datetimeFigureOut">
              <a:rPr lang="en-IN" smtClean="0"/>
              <a:t>16-11-2020</a:t>
            </a:fld>
            <a:endParaRPr lang="en-IN"/>
          </a:p>
        </p:txBody>
      </p:sp>
      <p:sp>
        <p:nvSpPr>
          <p:cNvPr id="5" name="Footer Placeholder 4">
            <a:extLst>
              <a:ext uri="{FF2B5EF4-FFF2-40B4-BE49-F238E27FC236}">
                <a16:creationId xmlns:a16="http://schemas.microsoft.com/office/drawing/2014/main" id="{6AED9406-8D89-4C00-B5B8-0393A41F0B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357207-9A0D-4F09-801C-D476704F911D}"/>
              </a:ext>
            </a:extLst>
          </p:cNvPr>
          <p:cNvSpPr>
            <a:spLocks noGrp="1"/>
          </p:cNvSpPr>
          <p:nvPr>
            <p:ph type="sldNum" sz="quarter" idx="12"/>
          </p:nvPr>
        </p:nvSpPr>
        <p:spPr/>
        <p:txBody>
          <a:bodyPr/>
          <a:lstStyle/>
          <a:p>
            <a:fld id="{9EE584C8-62DD-43F6-8EA3-17AFFC807615}" type="slidenum">
              <a:rPr lang="en-IN" smtClean="0"/>
              <a:t>‹#›</a:t>
            </a:fld>
            <a:endParaRPr lang="en-IN"/>
          </a:p>
        </p:txBody>
      </p:sp>
    </p:spTree>
    <p:extLst>
      <p:ext uri="{BB962C8B-B14F-4D97-AF65-F5344CB8AC3E}">
        <p14:creationId xmlns:p14="http://schemas.microsoft.com/office/powerpoint/2010/main" val="3157195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BE613C-94F2-4738-9392-CB94D02143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AEF00E-CA48-44AB-A6E6-1D18821FB0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BD9C4E-FEE5-41D6-AF4E-F2C0EC5E162D}"/>
              </a:ext>
            </a:extLst>
          </p:cNvPr>
          <p:cNvSpPr>
            <a:spLocks noGrp="1"/>
          </p:cNvSpPr>
          <p:nvPr>
            <p:ph type="dt" sz="half" idx="10"/>
          </p:nvPr>
        </p:nvSpPr>
        <p:spPr/>
        <p:txBody>
          <a:bodyPr/>
          <a:lstStyle/>
          <a:p>
            <a:fld id="{7A32D1E6-063B-442B-A994-815847D1812F}" type="datetimeFigureOut">
              <a:rPr lang="en-IN" smtClean="0"/>
              <a:t>16-11-2020</a:t>
            </a:fld>
            <a:endParaRPr lang="en-IN"/>
          </a:p>
        </p:txBody>
      </p:sp>
      <p:sp>
        <p:nvSpPr>
          <p:cNvPr id="5" name="Footer Placeholder 4">
            <a:extLst>
              <a:ext uri="{FF2B5EF4-FFF2-40B4-BE49-F238E27FC236}">
                <a16:creationId xmlns:a16="http://schemas.microsoft.com/office/drawing/2014/main" id="{74220E73-824A-4CF4-ABCE-F2AF8E01B8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7E1307-DA3B-43B1-91CD-6BD3426FAEA2}"/>
              </a:ext>
            </a:extLst>
          </p:cNvPr>
          <p:cNvSpPr>
            <a:spLocks noGrp="1"/>
          </p:cNvSpPr>
          <p:nvPr>
            <p:ph type="sldNum" sz="quarter" idx="12"/>
          </p:nvPr>
        </p:nvSpPr>
        <p:spPr/>
        <p:txBody>
          <a:bodyPr/>
          <a:lstStyle/>
          <a:p>
            <a:fld id="{9EE584C8-62DD-43F6-8EA3-17AFFC807615}" type="slidenum">
              <a:rPr lang="en-IN" smtClean="0"/>
              <a:t>‹#›</a:t>
            </a:fld>
            <a:endParaRPr lang="en-IN"/>
          </a:p>
        </p:txBody>
      </p:sp>
    </p:spTree>
    <p:extLst>
      <p:ext uri="{BB962C8B-B14F-4D97-AF65-F5344CB8AC3E}">
        <p14:creationId xmlns:p14="http://schemas.microsoft.com/office/powerpoint/2010/main" val="1334872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83660-7049-4BB2-B39C-507F55AEDB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8ED5F49-F633-4FA6-A897-28E371FB30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1CF9E2-2DBA-4701-9AB2-97C879A13C2F}"/>
              </a:ext>
            </a:extLst>
          </p:cNvPr>
          <p:cNvSpPr>
            <a:spLocks noGrp="1"/>
          </p:cNvSpPr>
          <p:nvPr>
            <p:ph type="dt" sz="half" idx="10"/>
          </p:nvPr>
        </p:nvSpPr>
        <p:spPr/>
        <p:txBody>
          <a:bodyPr/>
          <a:lstStyle/>
          <a:p>
            <a:fld id="{7A32D1E6-063B-442B-A994-815847D1812F}" type="datetimeFigureOut">
              <a:rPr lang="en-IN" smtClean="0"/>
              <a:t>16-11-2020</a:t>
            </a:fld>
            <a:endParaRPr lang="en-IN"/>
          </a:p>
        </p:txBody>
      </p:sp>
      <p:sp>
        <p:nvSpPr>
          <p:cNvPr id="5" name="Footer Placeholder 4">
            <a:extLst>
              <a:ext uri="{FF2B5EF4-FFF2-40B4-BE49-F238E27FC236}">
                <a16:creationId xmlns:a16="http://schemas.microsoft.com/office/drawing/2014/main" id="{37F6BFE0-42C5-4E08-9D06-57781785C6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D03C2A-7096-4F4E-9CD6-5FD947EB44C6}"/>
              </a:ext>
            </a:extLst>
          </p:cNvPr>
          <p:cNvSpPr>
            <a:spLocks noGrp="1"/>
          </p:cNvSpPr>
          <p:nvPr>
            <p:ph type="sldNum" sz="quarter" idx="12"/>
          </p:nvPr>
        </p:nvSpPr>
        <p:spPr/>
        <p:txBody>
          <a:bodyPr/>
          <a:lstStyle/>
          <a:p>
            <a:fld id="{9EE584C8-62DD-43F6-8EA3-17AFFC807615}" type="slidenum">
              <a:rPr lang="en-IN" smtClean="0"/>
              <a:t>‹#›</a:t>
            </a:fld>
            <a:endParaRPr lang="en-IN"/>
          </a:p>
        </p:txBody>
      </p:sp>
    </p:spTree>
    <p:extLst>
      <p:ext uri="{BB962C8B-B14F-4D97-AF65-F5344CB8AC3E}">
        <p14:creationId xmlns:p14="http://schemas.microsoft.com/office/powerpoint/2010/main" val="487788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CDE6C-30CF-42A3-8C21-DC6ED27437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A36A230-EC97-467D-BC55-6905C68799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50E98E-FBF5-4552-9544-57557D783058}"/>
              </a:ext>
            </a:extLst>
          </p:cNvPr>
          <p:cNvSpPr>
            <a:spLocks noGrp="1"/>
          </p:cNvSpPr>
          <p:nvPr>
            <p:ph type="dt" sz="half" idx="10"/>
          </p:nvPr>
        </p:nvSpPr>
        <p:spPr/>
        <p:txBody>
          <a:bodyPr/>
          <a:lstStyle/>
          <a:p>
            <a:fld id="{7A32D1E6-063B-442B-A994-815847D1812F}" type="datetimeFigureOut">
              <a:rPr lang="en-IN" smtClean="0"/>
              <a:t>16-11-2020</a:t>
            </a:fld>
            <a:endParaRPr lang="en-IN"/>
          </a:p>
        </p:txBody>
      </p:sp>
      <p:sp>
        <p:nvSpPr>
          <p:cNvPr id="5" name="Footer Placeholder 4">
            <a:extLst>
              <a:ext uri="{FF2B5EF4-FFF2-40B4-BE49-F238E27FC236}">
                <a16:creationId xmlns:a16="http://schemas.microsoft.com/office/drawing/2014/main" id="{B8C18223-E3E4-424D-B0B5-D0BEDE4D7D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F55E64-C25D-41E3-A96F-85218D6E7CF3}"/>
              </a:ext>
            </a:extLst>
          </p:cNvPr>
          <p:cNvSpPr>
            <a:spLocks noGrp="1"/>
          </p:cNvSpPr>
          <p:nvPr>
            <p:ph type="sldNum" sz="quarter" idx="12"/>
          </p:nvPr>
        </p:nvSpPr>
        <p:spPr/>
        <p:txBody>
          <a:bodyPr/>
          <a:lstStyle/>
          <a:p>
            <a:fld id="{9EE584C8-62DD-43F6-8EA3-17AFFC807615}" type="slidenum">
              <a:rPr lang="en-IN" smtClean="0"/>
              <a:t>‹#›</a:t>
            </a:fld>
            <a:endParaRPr lang="en-IN"/>
          </a:p>
        </p:txBody>
      </p:sp>
    </p:spTree>
    <p:extLst>
      <p:ext uri="{BB962C8B-B14F-4D97-AF65-F5344CB8AC3E}">
        <p14:creationId xmlns:p14="http://schemas.microsoft.com/office/powerpoint/2010/main" val="218248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51CE4-716C-4828-AD8A-001D1057AE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407957-E804-40C0-BBA5-3D612640FC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AFA0888-3283-47EE-B319-2DD15F90EF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123C978-AF1D-41BE-89B3-358DD182639B}"/>
              </a:ext>
            </a:extLst>
          </p:cNvPr>
          <p:cNvSpPr>
            <a:spLocks noGrp="1"/>
          </p:cNvSpPr>
          <p:nvPr>
            <p:ph type="dt" sz="half" idx="10"/>
          </p:nvPr>
        </p:nvSpPr>
        <p:spPr/>
        <p:txBody>
          <a:bodyPr/>
          <a:lstStyle/>
          <a:p>
            <a:fld id="{7A32D1E6-063B-442B-A994-815847D1812F}" type="datetimeFigureOut">
              <a:rPr lang="en-IN" smtClean="0"/>
              <a:t>16-11-2020</a:t>
            </a:fld>
            <a:endParaRPr lang="en-IN"/>
          </a:p>
        </p:txBody>
      </p:sp>
      <p:sp>
        <p:nvSpPr>
          <p:cNvPr id="6" name="Footer Placeholder 5">
            <a:extLst>
              <a:ext uri="{FF2B5EF4-FFF2-40B4-BE49-F238E27FC236}">
                <a16:creationId xmlns:a16="http://schemas.microsoft.com/office/drawing/2014/main" id="{CA105A43-5A79-4F7F-A1CF-E44B3B2802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91F257-75FC-4594-A725-C0980D954ED9}"/>
              </a:ext>
            </a:extLst>
          </p:cNvPr>
          <p:cNvSpPr>
            <a:spLocks noGrp="1"/>
          </p:cNvSpPr>
          <p:nvPr>
            <p:ph type="sldNum" sz="quarter" idx="12"/>
          </p:nvPr>
        </p:nvSpPr>
        <p:spPr/>
        <p:txBody>
          <a:bodyPr/>
          <a:lstStyle/>
          <a:p>
            <a:fld id="{9EE584C8-62DD-43F6-8EA3-17AFFC807615}" type="slidenum">
              <a:rPr lang="en-IN" smtClean="0"/>
              <a:t>‹#›</a:t>
            </a:fld>
            <a:endParaRPr lang="en-IN"/>
          </a:p>
        </p:txBody>
      </p:sp>
    </p:spTree>
    <p:extLst>
      <p:ext uri="{BB962C8B-B14F-4D97-AF65-F5344CB8AC3E}">
        <p14:creationId xmlns:p14="http://schemas.microsoft.com/office/powerpoint/2010/main" val="3979927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1ABB2-3E0A-4E5E-ABB4-548FF75D4E6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BFFB2A-3E01-47C1-8B0F-2B8E941FA8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301CB4-2DF3-4076-ADC1-B378A511A0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AE9B21D-8CF4-4291-B881-488D87E7F1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9FBD08-8599-47DD-A5A4-6F9D630775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E902C84-CA96-422D-A272-9FB1FD998CD5}"/>
              </a:ext>
            </a:extLst>
          </p:cNvPr>
          <p:cNvSpPr>
            <a:spLocks noGrp="1"/>
          </p:cNvSpPr>
          <p:nvPr>
            <p:ph type="dt" sz="half" idx="10"/>
          </p:nvPr>
        </p:nvSpPr>
        <p:spPr/>
        <p:txBody>
          <a:bodyPr/>
          <a:lstStyle/>
          <a:p>
            <a:fld id="{7A32D1E6-063B-442B-A994-815847D1812F}" type="datetimeFigureOut">
              <a:rPr lang="en-IN" smtClean="0"/>
              <a:t>16-11-2020</a:t>
            </a:fld>
            <a:endParaRPr lang="en-IN"/>
          </a:p>
        </p:txBody>
      </p:sp>
      <p:sp>
        <p:nvSpPr>
          <p:cNvPr id="8" name="Footer Placeholder 7">
            <a:extLst>
              <a:ext uri="{FF2B5EF4-FFF2-40B4-BE49-F238E27FC236}">
                <a16:creationId xmlns:a16="http://schemas.microsoft.com/office/drawing/2014/main" id="{0B138D7E-0B9B-4F8C-8D4D-E0801002951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F223F0F-74DC-4EB9-BA57-3F33A3453482}"/>
              </a:ext>
            </a:extLst>
          </p:cNvPr>
          <p:cNvSpPr>
            <a:spLocks noGrp="1"/>
          </p:cNvSpPr>
          <p:nvPr>
            <p:ph type="sldNum" sz="quarter" idx="12"/>
          </p:nvPr>
        </p:nvSpPr>
        <p:spPr/>
        <p:txBody>
          <a:bodyPr/>
          <a:lstStyle/>
          <a:p>
            <a:fld id="{9EE584C8-62DD-43F6-8EA3-17AFFC807615}" type="slidenum">
              <a:rPr lang="en-IN" smtClean="0"/>
              <a:t>‹#›</a:t>
            </a:fld>
            <a:endParaRPr lang="en-IN"/>
          </a:p>
        </p:txBody>
      </p:sp>
    </p:spTree>
    <p:extLst>
      <p:ext uri="{BB962C8B-B14F-4D97-AF65-F5344CB8AC3E}">
        <p14:creationId xmlns:p14="http://schemas.microsoft.com/office/powerpoint/2010/main" val="816214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CA-1005-4241-BAE3-B8D2B8804CE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2E6B178-4C25-41C6-8877-D03D825E7E36}"/>
              </a:ext>
            </a:extLst>
          </p:cNvPr>
          <p:cNvSpPr>
            <a:spLocks noGrp="1"/>
          </p:cNvSpPr>
          <p:nvPr>
            <p:ph type="dt" sz="half" idx="10"/>
          </p:nvPr>
        </p:nvSpPr>
        <p:spPr/>
        <p:txBody>
          <a:bodyPr/>
          <a:lstStyle/>
          <a:p>
            <a:fld id="{7A32D1E6-063B-442B-A994-815847D1812F}" type="datetimeFigureOut">
              <a:rPr lang="en-IN" smtClean="0"/>
              <a:t>16-11-2020</a:t>
            </a:fld>
            <a:endParaRPr lang="en-IN"/>
          </a:p>
        </p:txBody>
      </p:sp>
      <p:sp>
        <p:nvSpPr>
          <p:cNvPr id="4" name="Footer Placeholder 3">
            <a:extLst>
              <a:ext uri="{FF2B5EF4-FFF2-40B4-BE49-F238E27FC236}">
                <a16:creationId xmlns:a16="http://schemas.microsoft.com/office/drawing/2014/main" id="{2897F60E-A706-4200-9B78-615388C8005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08722E8-21B8-4AE4-91C9-420D97816433}"/>
              </a:ext>
            </a:extLst>
          </p:cNvPr>
          <p:cNvSpPr>
            <a:spLocks noGrp="1"/>
          </p:cNvSpPr>
          <p:nvPr>
            <p:ph type="sldNum" sz="quarter" idx="12"/>
          </p:nvPr>
        </p:nvSpPr>
        <p:spPr/>
        <p:txBody>
          <a:bodyPr/>
          <a:lstStyle/>
          <a:p>
            <a:fld id="{9EE584C8-62DD-43F6-8EA3-17AFFC807615}" type="slidenum">
              <a:rPr lang="en-IN" smtClean="0"/>
              <a:t>‹#›</a:t>
            </a:fld>
            <a:endParaRPr lang="en-IN"/>
          </a:p>
        </p:txBody>
      </p:sp>
    </p:spTree>
    <p:extLst>
      <p:ext uri="{BB962C8B-B14F-4D97-AF65-F5344CB8AC3E}">
        <p14:creationId xmlns:p14="http://schemas.microsoft.com/office/powerpoint/2010/main" val="2704788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140262-9EFB-45BE-96F6-B4287E00714F}"/>
              </a:ext>
            </a:extLst>
          </p:cNvPr>
          <p:cNvSpPr>
            <a:spLocks noGrp="1"/>
          </p:cNvSpPr>
          <p:nvPr>
            <p:ph type="dt" sz="half" idx="10"/>
          </p:nvPr>
        </p:nvSpPr>
        <p:spPr/>
        <p:txBody>
          <a:bodyPr/>
          <a:lstStyle/>
          <a:p>
            <a:fld id="{7A32D1E6-063B-442B-A994-815847D1812F}" type="datetimeFigureOut">
              <a:rPr lang="en-IN" smtClean="0"/>
              <a:t>16-11-2020</a:t>
            </a:fld>
            <a:endParaRPr lang="en-IN"/>
          </a:p>
        </p:txBody>
      </p:sp>
      <p:sp>
        <p:nvSpPr>
          <p:cNvPr id="3" name="Footer Placeholder 2">
            <a:extLst>
              <a:ext uri="{FF2B5EF4-FFF2-40B4-BE49-F238E27FC236}">
                <a16:creationId xmlns:a16="http://schemas.microsoft.com/office/drawing/2014/main" id="{A539AC3A-D853-4D1F-8324-7235A0507EE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EFB8273-C0B2-450D-9236-7C573371FCFF}"/>
              </a:ext>
            </a:extLst>
          </p:cNvPr>
          <p:cNvSpPr>
            <a:spLocks noGrp="1"/>
          </p:cNvSpPr>
          <p:nvPr>
            <p:ph type="sldNum" sz="quarter" idx="12"/>
          </p:nvPr>
        </p:nvSpPr>
        <p:spPr/>
        <p:txBody>
          <a:bodyPr/>
          <a:lstStyle/>
          <a:p>
            <a:fld id="{9EE584C8-62DD-43F6-8EA3-17AFFC807615}" type="slidenum">
              <a:rPr lang="en-IN" smtClean="0"/>
              <a:t>‹#›</a:t>
            </a:fld>
            <a:endParaRPr lang="en-IN"/>
          </a:p>
        </p:txBody>
      </p:sp>
    </p:spTree>
    <p:extLst>
      <p:ext uri="{BB962C8B-B14F-4D97-AF65-F5344CB8AC3E}">
        <p14:creationId xmlns:p14="http://schemas.microsoft.com/office/powerpoint/2010/main" val="416147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58F78-5E70-4DBC-A96B-EA2387D35D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4E2DC1C-E39A-4988-84AE-02DE41D71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3117A69-DD17-4B67-9C7B-E8E4260906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77F737-DB09-4605-A955-E76FC9A7549B}"/>
              </a:ext>
            </a:extLst>
          </p:cNvPr>
          <p:cNvSpPr>
            <a:spLocks noGrp="1"/>
          </p:cNvSpPr>
          <p:nvPr>
            <p:ph type="dt" sz="half" idx="10"/>
          </p:nvPr>
        </p:nvSpPr>
        <p:spPr/>
        <p:txBody>
          <a:bodyPr/>
          <a:lstStyle/>
          <a:p>
            <a:fld id="{7A32D1E6-063B-442B-A994-815847D1812F}" type="datetimeFigureOut">
              <a:rPr lang="en-IN" smtClean="0"/>
              <a:t>16-11-2020</a:t>
            </a:fld>
            <a:endParaRPr lang="en-IN"/>
          </a:p>
        </p:txBody>
      </p:sp>
      <p:sp>
        <p:nvSpPr>
          <p:cNvPr id="6" name="Footer Placeholder 5">
            <a:extLst>
              <a:ext uri="{FF2B5EF4-FFF2-40B4-BE49-F238E27FC236}">
                <a16:creationId xmlns:a16="http://schemas.microsoft.com/office/drawing/2014/main" id="{10FA879B-1359-4FBF-9956-7B1B3AEC3F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E9F2D4-7DEF-4E50-850F-D4505BC6D74A}"/>
              </a:ext>
            </a:extLst>
          </p:cNvPr>
          <p:cNvSpPr>
            <a:spLocks noGrp="1"/>
          </p:cNvSpPr>
          <p:nvPr>
            <p:ph type="sldNum" sz="quarter" idx="12"/>
          </p:nvPr>
        </p:nvSpPr>
        <p:spPr/>
        <p:txBody>
          <a:bodyPr/>
          <a:lstStyle/>
          <a:p>
            <a:fld id="{9EE584C8-62DD-43F6-8EA3-17AFFC807615}" type="slidenum">
              <a:rPr lang="en-IN" smtClean="0"/>
              <a:t>‹#›</a:t>
            </a:fld>
            <a:endParaRPr lang="en-IN"/>
          </a:p>
        </p:txBody>
      </p:sp>
    </p:spTree>
    <p:extLst>
      <p:ext uri="{BB962C8B-B14F-4D97-AF65-F5344CB8AC3E}">
        <p14:creationId xmlns:p14="http://schemas.microsoft.com/office/powerpoint/2010/main" val="2291625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CC98-C149-428E-B9B1-61F6F373BE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60E4E77-5613-4A91-A189-FA9EB879EC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5A7C3BB-1731-43F0-8548-FCAF700435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AE45F8-416E-482D-B1C8-D145A5C3B782}"/>
              </a:ext>
            </a:extLst>
          </p:cNvPr>
          <p:cNvSpPr>
            <a:spLocks noGrp="1"/>
          </p:cNvSpPr>
          <p:nvPr>
            <p:ph type="dt" sz="half" idx="10"/>
          </p:nvPr>
        </p:nvSpPr>
        <p:spPr/>
        <p:txBody>
          <a:bodyPr/>
          <a:lstStyle/>
          <a:p>
            <a:fld id="{7A32D1E6-063B-442B-A994-815847D1812F}" type="datetimeFigureOut">
              <a:rPr lang="en-IN" smtClean="0"/>
              <a:t>16-11-2020</a:t>
            </a:fld>
            <a:endParaRPr lang="en-IN"/>
          </a:p>
        </p:txBody>
      </p:sp>
      <p:sp>
        <p:nvSpPr>
          <p:cNvPr id="6" name="Footer Placeholder 5">
            <a:extLst>
              <a:ext uri="{FF2B5EF4-FFF2-40B4-BE49-F238E27FC236}">
                <a16:creationId xmlns:a16="http://schemas.microsoft.com/office/drawing/2014/main" id="{E540B2C8-88CC-498C-B53F-E9963505E8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E5FBB6-DB11-4441-816C-75F32300DE4C}"/>
              </a:ext>
            </a:extLst>
          </p:cNvPr>
          <p:cNvSpPr>
            <a:spLocks noGrp="1"/>
          </p:cNvSpPr>
          <p:nvPr>
            <p:ph type="sldNum" sz="quarter" idx="12"/>
          </p:nvPr>
        </p:nvSpPr>
        <p:spPr/>
        <p:txBody>
          <a:bodyPr/>
          <a:lstStyle/>
          <a:p>
            <a:fld id="{9EE584C8-62DD-43F6-8EA3-17AFFC807615}" type="slidenum">
              <a:rPr lang="en-IN" smtClean="0"/>
              <a:t>‹#›</a:t>
            </a:fld>
            <a:endParaRPr lang="en-IN"/>
          </a:p>
        </p:txBody>
      </p:sp>
    </p:spTree>
    <p:extLst>
      <p:ext uri="{BB962C8B-B14F-4D97-AF65-F5344CB8AC3E}">
        <p14:creationId xmlns:p14="http://schemas.microsoft.com/office/powerpoint/2010/main" val="1316635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0A9FE-AF7E-4EFC-88C7-BE3D4A3412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26E193-F2CE-4250-85EF-C9A165279D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4318A3-FE06-4928-B301-735B649F71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32D1E6-063B-442B-A994-815847D1812F}" type="datetimeFigureOut">
              <a:rPr lang="en-IN" smtClean="0"/>
              <a:t>16-11-2020</a:t>
            </a:fld>
            <a:endParaRPr lang="en-IN"/>
          </a:p>
        </p:txBody>
      </p:sp>
      <p:sp>
        <p:nvSpPr>
          <p:cNvPr id="5" name="Footer Placeholder 4">
            <a:extLst>
              <a:ext uri="{FF2B5EF4-FFF2-40B4-BE49-F238E27FC236}">
                <a16:creationId xmlns:a16="http://schemas.microsoft.com/office/drawing/2014/main" id="{A63CC15D-212A-472F-9183-636500B437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F7B3E5E-25AF-4D30-A97A-0FF4CA9E39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E584C8-62DD-43F6-8EA3-17AFFC807615}" type="slidenum">
              <a:rPr lang="en-IN" smtClean="0"/>
              <a:t>‹#›</a:t>
            </a:fld>
            <a:endParaRPr lang="en-IN"/>
          </a:p>
        </p:txBody>
      </p:sp>
    </p:spTree>
    <p:extLst>
      <p:ext uri="{BB962C8B-B14F-4D97-AF65-F5344CB8AC3E}">
        <p14:creationId xmlns:p14="http://schemas.microsoft.com/office/powerpoint/2010/main" val="2786274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customXml" Target="../ink/ink3.xml"/><Relationship Id="rId4" Type="http://schemas.openxmlformats.org/officeDocument/2006/relationships/customXml" Target="../ink/ink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monkeylearn.com/unstructured-data/" TargetMode="External"/><Relationship Id="rId2" Type="http://schemas.openxmlformats.org/officeDocument/2006/relationships/hyperlink" Target="https://www.ibm.com/blogs/watson/2016/05/biggest-data-challenges-might-not-even-know/"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B4B88-B2E9-401C-8E90-5078642BAFC5}"/>
              </a:ext>
            </a:extLst>
          </p:cNvPr>
          <p:cNvSpPr>
            <a:spLocks noGrp="1"/>
          </p:cNvSpPr>
          <p:nvPr>
            <p:ph type="ctrTitle"/>
          </p:nvPr>
        </p:nvSpPr>
        <p:spPr>
          <a:xfrm>
            <a:off x="1524000" y="2370138"/>
            <a:ext cx="9144000" cy="2387600"/>
          </a:xfrm>
        </p:spPr>
        <p:txBody>
          <a:bodyPr/>
          <a:lstStyle/>
          <a:p>
            <a:r>
              <a:rPr lang="en-IN" b="1" dirty="0">
                <a:latin typeface="+mn-lt"/>
              </a:rPr>
              <a:t>Twitter Sentiment Analysis</a:t>
            </a:r>
            <a:br>
              <a:rPr lang="en-IN" b="1" dirty="0">
                <a:latin typeface="+mn-lt"/>
              </a:rPr>
            </a:br>
            <a:endParaRPr lang="en-IN" dirty="0">
              <a:latin typeface="+mn-lt"/>
            </a:endParaRPr>
          </a:p>
        </p:txBody>
      </p:sp>
    </p:spTree>
    <p:extLst>
      <p:ext uri="{BB962C8B-B14F-4D97-AF65-F5344CB8AC3E}">
        <p14:creationId xmlns:p14="http://schemas.microsoft.com/office/powerpoint/2010/main" val="2876891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1394-1F36-427F-961C-B2D842EDF760}"/>
              </a:ext>
            </a:extLst>
          </p:cNvPr>
          <p:cNvSpPr>
            <a:spLocks noGrp="1"/>
          </p:cNvSpPr>
          <p:nvPr>
            <p:ph type="title"/>
          </p:nvPr>
        </p:nvSpPr>
        <p:spPr>
          <a:xfrm>
            <a:off x="838200" y="346075"/>
            <a:ext cx="10515600" cy="1325563"/>
          </a:xfrm>
        </p:spPr>
        <p:txBody>
          <a:bodyPr>
            <a:normAutofit fontScale="90000"/>
          </a:bodyPr>
          <a:lstStyle/>
          <a:p>
            <a:r>
              <a:rPr lang="en-US" b="1" dirty="0"/>
              <a:t>3. Story Generation and Visualization from Tweets</a:t>
            </a:r>
            <a:br>
              <a:rPr lang="en-US" b="1" dirty="0"/>
            </a:br>
            <a:endParaRPr lang="en-IN" dirty="0"/>
          </a:p>
        </p:txBody>
      </p:sp>
      <p:sp>
        <p:nvSpPr>
          <p:cNvPr id="3" name="Content Placeholder 2">
            <a:extLst>
              <a:ext uri="{FF2B5EF4-FFF2-40B4-BE49-F238E27FC236}">
                <a16:creationId xmlns:a16="http://schemas.microsoft.com/office/drawing/2014/main" id="{8F5C8FFD-A5D1-4C06-A7EB-966FD8DC4447}"/>
              </a:ext>
            </a:extLst>
          </p:cNvPr>
          <p:cNvSpPr>
            <a:spLocks noGrp="1"/>
          </p:cNvSpPr>
          <p:nvPr>
            <p:ph idx="1"/>
          </p:nvPr>
        </p:nvSpPr>
        <p:spPr/>
        <p:txBody>
          <a:bodyPr>
            <a:normAutofit fontScale="92500" lnSpcReduction="20000"/>
          </a:bodyPr>
          <a:lstStyle/>
          <a:p>
            <a:r>
              <a:rPr lang="en-US" sz="2400" b="0" dirty="0">
                <a:effectLst/>
              </a:rPr>
              <a:t>What are the most common words in the entire dataset?</a:t>
            </a:r>
          </a:p>
          <a:p>
            <a:endParaRPr lang="en-US" sz="2400" b="0" dirty="0">
              <a:effectLst/>
            </a:endParaRPr>
          </a:p>
          <a:p>
            <a:r>
              <a:rPr lang="en-US" sz="2400" b="0" dirty="0">
                <a:effectLst/>
              </a:rPr>
              <a:t>What are the most common words in the dataset for negative and positive tweets, respectively?</a:t>
            </a:r>
          </a:p>
          <a:p>
            <a:endParaRPr lang="en-US" sz="2400" dirty="0"/>
          </a:p>
          <a:p>
            <a:r>
              <a:rPr lang="en-US" sz="2400" b="0" dirty="0">
                <a:effectLst/>
              </a:rPr>
              <a:t>How many hashtags are there in a tweet?</a:t>
            </a:r>
          </a:p>
          <a:p>
            <a:pPr marL="0" indent="0">
              <a:buNone/>
            </a:pPr>
            <a:endParaRPr lang="en-US" sz="2400" dirty="0"/>
          </a:p>
          <a:p>
            <a:r>
              <a:rPr lang="en-US" sz="2400" b="0" dirty="0">
                <a:effectLst/>
              </a:rPr>
              <a:t>Which trends are associated with my dataset?</a:t>
            </a:r>
          </a:p>
          <a:p>
            <a:pPr marL="0" indent="0">
              <a:buNone/>
            </a:pPr>
            <a:endParaRPr lang="en-US" sz="2400" dirty="0"/>
          </a:p>
          <a:p>
            <a:r>
              <a:rPr lang="en-US" sz="2400" b="0" dirty="0">
                <a:effectLst/>
              </a:rPr>
              <a:t>Which trends are associated with either of the sentiments? Are they compatible with the sentiments?</a:t>
            </a:r>
          </a:p>
          <a:p>
            <a:pPr marL="0" indent="0">
              <a:buNone/>
            </a:pPr>
            <a:r>
              <a:rPr lang="en-US" sz="2400" dirty="0"/>
              <a:t> </a:t>
            </a:r>
          </a:p>
          <a:p>
            <a:endParaRPr lang="en-IN" dirty="0"/>
          </a:p>
        </p:txBody>
      </p:sp>
    </p:spTree>
    <p:extLst>
      <p:ext uri="{BB962C8B-B14F-4D97-AF65-F5344CB8AC3E}">
        <p14:creationId xmlns:p14="http://schemas.microsoft.com/office/powerpoint/2010/main" val="1168849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F304EF-F39E-44DD-B149-246BFD183273}"/>
              </a:ext>
            </a:extLst>
          </p:cNvPr>
          <p:cNvSpPr>
            <a:spLocks noGrp="1"/>
          </p:cNvSpPr>
          <p:nvPr>
            <p:ph idx="1"/>
          </p:nvPr>
        </p:nvSpPr>
        <p:spPr>
          <a:xfrm>
            <a:off x="838200" y="171450"/>
            <a:ext cx="10515600" cy="6005513"/>
          </a:xfrm>
        </p:spPr>
        <p:txBody>
          <a:bodyPr>
            <a:normAutofit lnSpcReduction="10000"/>
          </a:bodyPr>
          <a:lstStyle/>
          <a:p>
            <a:pPr marL="0" indent="0">
              <a:buNone/>
            </a:pPr>
            <a:r>
              <a:rPr lang="en-US" sz="3200" b="1" dirty="0"/>
              <a:t>A) Understanding the common words used in the tweets: </a:t>
            </a:r>
            <a:r>
              <a:rPr lang="en-US" sz="3200" b="1" dirty="0" err="1"/>
              <a:t>WordCloud</a:t>
            </a:r>
            <a:endParaRPr lang="en-US" sz="3200" b="0" i="1" dirty="0">
              <a:effectLst/>
            </a:endParaRPr>
          </a:p>
          <a:p>
            <a:pPr marL="0" indent="0">
              <a:buNone/>
            </a:pPr>
            <a:r>
              <a:rPr lang="en-US" sz="2400" b="0" dirty="0">
                <a:effectLst/>
              </a:rPr>
              <a:t>	A </a:t>
            </a:r>
            <a:r>
              <a:rPr lang="en-US" sz="2400" b="0" dirty="0" err="1">
                <a:effectLst/>
              </a:rPr>
              <a:t>wordcloud</a:t>
            </a:r>
            <a:r>
              <a:rPr lang="en-US" sz="2400" b="0" dirty="0">
                <a:effectLst/>
              </a:rPr>
              <a:t> is a visualization wherein the most frequent words appear in large size and the less frequent words appear in smaller sizes.</a:t>
            </a:r>
          </a:p>
          <a:p>
            <a:endParaRPr lang="en-US" sz="2400" dirty="0"/>
          </a:p>
          <a:p>
            <a:endParaRPr lang="en-US" sz="2000" i="1" dirty="0"/>
          </a:p>
          <a:p>
            <a:endParaRPr lang="en-US" sz="2000" i="1" dirty="0"/>
          </a:p>
          <a:p>
            <a:endParaRPr lang="en-US" sz="2000" i="1" dirty="0"/>
          </a:p>
          <a:p>
            <a:endParaRPr lang="en-US" sz="2000" i="1" dirty="0"/>
          </a:p>
          <a:p>
            <a:endParaRPr lang="en-US" sz="2000" i="1" dirty="0"/>
          </a:p>
          <a:p>
            <a:pPr marL="0" indent="0">
              <a:buNone/>
            </a:pPr>
            <a:endParaRPr lang="en-US" sz="2000" dirty="0"/>
          </a:p>
          <a:p>
            <a:pPr marL="0" indent="0">
              <a:buNone/>
            </a:pPr>
            <a:endParaRPr lang="en-US" sz="2400" dirty="0"/>
          </a:p>
          <a:p>
            <a:pPr marL="0" indent="0">
              <a:buNone/>
            </a:pPr>
            <a:r>
              <a:rPr lang="en-US" sz="2400" dirty="0"/>
              <a:t>We can see most of the words are positive or neutral. With </a:t>
            </a:r>
            <a:r>
              <a:rPr lang="en-US" sz="2400" i="1" dirty="0"/>
              <a:t>happy</a:t>
            </a:r>
            <a:r>
              <a:rPr lang="en-US" sz="2400" dirty="0"/>
              <a:t> and </a:t>
            </a:r>
            <a:r>
              <a:rPr lang="en-US" sz="2400" i="1" dirty="0"/>
              <a:t>love</a:t>
            </a:r>
            <a:r>
              <a:rPr lang="en-US" sz="2400" dirty="0"/>
              <a:t> being the most frequent ones. It doesn’t give us any idea about the words associated with the racist/sexist tweets.</a:t>
            </a:r>
            <a:endParaRPr lang="en-IN" sz="2400" dirty="0"/>
          </a:p>
        </p:txBody>
      </p:sp>
      <p:pic>
        <p:nvPicPr>
          <p:cNvPr id="4" name="Picture 3">
            <a:extLst>
              <a:ext uri="{FF2B5EF4-FFF2-40B4-BE49-F238E27FC236}">
                <a16:creationId xmlns:a16="http://schemas.microsoft.com/office/drawing/2014/main" id="{4AFBAAC0-2977-4E17-9ADC-83EB4C0ABA11}"/>
              </a:ext>
            </a:extLst>
          </p:cNvPr>
          <p:cNvPicPr/>
          <p:nvPr/>
        </p:nvPicPr>
        <p:blipFill rotWithShape="1">
          <a:blip r:embed="rId2"/>
          <a:srcRect l="12822" t="34863" r="44285" b="17077"/>
          <a:stretch/>
        </p:blipFill>
        <p:spPr bwMode="auto">
          <a:xfrm>
            <a:off x="2686050" y="1695449"/>
            <a:ext cx="5676899" cy="31527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13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2CA91D-F7CD-4778-BB04-BB3D346AAC16}"/>
              </a:ext>
            </a:extLst>
          </p:cNvPr>
          <p:cNvSpPr>
            <a:spLocks noGrp="1"/>
          </p:cNvSpPr>
          <p:nvPr>
            <p:ph idx="1"/>
          </p:nvPr>
        </p:nvSpPr>
        <p:spPr>
          <a:xfrm>
            <a:off x="838200" y="133350"/>
            <a:ext cx="10515600" cy="6043613"/>
          </a:xfrm>
        </p:spPr>
        <p:txBody>
          <a:bodyPr/>
          <a:lstStyle/>
          <a:p>
            <a:pPr marL="0" indent="0">
              <a:buNone/>
            </a:pPr>
            <a:r>
              <a:rPr lang="en-US" sz="3200" b="1" dirty="0"/>
              <a:t>B) Words in non racist/sexist tweets</a:t>
            </a:r>
            <a:endParaRPr lang="en-IN" sz="3200" dirty="0"/>
          </a:p>
          <a:p>
            <a:endParaRPr lang="en-US" b="0" dirty="0">
              <a:effectLst/>
            </a:endParaRPr>
          </a:p>
          <a:p>
            <a:endParaRPr lang="en-US" dirty="0"/>
          </a:p>
          <a:p>
            <a:endParaRPr lang="en-US" sz="2000" b="0" dirty="0">
              <a:effectLst/>
            </a:endParaRPr>
          </a:p>
          <a:p>
            <a:endParaRPr lang="en-US" sz="2000" b="0" dirty="0">
              <a:effectLst/>
            </a:endParaRPr>
          </a:p>
          <a:p>
            <a:endParaRPr lang="en-US" sz="2000" dirty="0"/>
          </a:p>
          <a:p>
            <a:endParaRPr lang="en-US" sz="2000" b="0" dirty="0">
              <a:effectLst/>
            </a:endParaRPr>
          </a:p>
          <a:p>
            <a:endParaRPr lang="en-US" sz="2000" dirty="0"/>
          </a:p>
          <a:p>
            <a:endParaRPr lang="en-US" sz="2000" b="0" dirty="0">
              <a:effectLst/>
            </a:endParaRPr>
          </a:p>
          <a:p>
            <a:endParaRPr lang="en-US" sz="2000" dirty="0"/>
          </a:p>
          <a:p>
            <a:pPr marL="0" indent="0">
              <a:buNone/>
            </a:pPr>
            <a:r>
              <a:rPr lang="en-US" sz="2400" b="0" dirty="0">
                <a:effectLst/>
              </a:rPr>
              <a:t>we can see most of the words are positive or neutral. With </a:t>
            </a:r>
            <a:r>
              <a:rPr lang="en-US" sz="2400" b="0" i="1" dirty="0">
                <a:effectLst/>
              </a:rPr>
              <a:t>happy, smile, </a:t>
            </a:r>
            <a:r>
              <a:rPr lang="en-US" sz="2400" b="0" dirty="0">
                <a:effectLst/>
              </a:rPr>
              <a:t>and </a:t>
            </a:r>
            <a:r>
              <a:rPr lang="en-US" sz="2400" b="0" i="1" dirty="0">
                <a:effectLst/>
              </a:rPr>
              <a:t>love</a:t>
            </a:r>
            <a:r>
              <a:rPr lang="en-US" sz="2400" b="0" dirty="0">
                <a:effectLst/>
              </a:rPr>
              <a:t> being the most frequent ones. Hence, most of the frequent words are compatible with the sentiment which is non racist/sexists tweets. </a:t>
            </a:r>
            <a:endParaRPr lang="en-IN" sz="2400" dirty="0"/>
          </a:p>
        </p:txBody>
      </p:sp>
      <p:pic>
        <p:nvPicPr>
          <p:cNvPr id="4" name="Picture 3">
            <a:extLst>
              <a:ext uri="{FF2B5EF4-FFF2-40B4-BE49-F238E27FC236}">
                <a16:creationId xmlns:a16="http://schemas.microsoft.com/office/drawing/2014/main" id="{45D610D5-A936-445A-9CE2-34F848D9D113}"/>
              </a:ext>
            </a:extLst>
          </p:cNvPr>
          <p:cNvPicPr>
            <a:picLocks noChangeAspect="1"/>
          </p:cNvPicPr>
          <p:nvPr/>
        </p:nvPicPr>
        <p:blipFill>
          <a:blip r:embed="rId2"/>
          <a:stretch>
            <a:fillRect/>
          </a:stretch>
        </p:blipFill>
        <p:spPr>
          <a:xfrm>
            <a:off x="2314576" y="1133475"/>
            <a:ext cx="5726538" cy="3142555"/>
          </a:xfrm>
          <a:prstGeom prst="rect">
            <a:avLst/>
          </a:prstGeom>
        </p:spPr>
      </p:pic>
    </p:spTree>
    <p:extLst>
      <p:ext uri="{BB962C8B-B14F-4D97-AF65-F5344CB8AC3E}">
        <p14:creationId xmlns:p14="http://schemas.microsoft.com/office/powerpoint/2010/main" val="2315746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38C98D-DC27-44D9-9701-B3E171124D3C}"/>
              </a:ext>
            </a:extLst>
          </p:cNvPr>
          <p:cNvSpPr>
            <a:spLocks noGrp="1"/>
          </p:cNvSpPr>
          <p:nvPr>
            <p:ph idx="1"/>
          </p:nvPr>
        </p:nvSpPr>
        <p:spPr>
          <a:xfrm>
            <a:off x="838200" y="200025"/>
            <a:ext cx="10515600" cy="6134099"/>
          </a:xfrm>
        </p:spPr>
        <p:txBody>
          <a:bodyPr/>
          <a:lstStyle/>
          <a:p>
            <a:pPr marL="0" indent="0">
              <a:buNone/>
            </a:pPr>
            <a:r>
              <a:rPr lang="en-IN" sz="3200" b="1" dirty="0"/>
              <a:t>C) Racist/Sexist Tweets</a:t>
            </a:r>
          </a:p>
          <a:p>
            <a:endParaRPr lang="en-IN" b="1" dirty="0"/>
          </a:p>
          <a:p>
            <a:endParaRPr lang="en-IN" b="1" dirty="0"/>
          </a:p>
          <a:p>
            <a:endParaRPr lang="en-US" sz="2000" b="0" dirty="0">
              <a:effectLst/>
            </a:endParaRPr>
          </a:p>
          <a:p>
            <a:endParaRPr lang="en-US" sz="2000" dirty="0"/>
          </a:p>
          <a:p>
            <a:endParaRPr lang="en-US" sz="2000" b="0" dirty="0">
              <a:effectLst/>
            </a:endParaRPr>
          </a:p>
          <a:p>
            <a:endParaRPr lang="en-US" sz="2000" dirty="0"/>
          </a:p>
          <a:p>
            <a:endParaRPr lang="en-US" sz="2000" b="0" dirty="0">
              <a:effectLst/>
            </a:endParaRPr>
          </a:p>
          <a:p>
            <a:endParaRPr lang="en-US" sz="2000" dirty="0"/>
          </a:p>
          <a:p>
            <a:endParaRPr lang="en-US" sz="2000" b="0" dirty="0">
              <a:effectLst/>
            </a:endParaRPr>
          </a:p>
          <a:p>
            <a:pPr marL="0" indent="0">
              <a:buNone/>
            </a:pPr>
            <a:r>
              <a:rPr lang="en-US" sz="2400" b="0" dirty="0">
                <a:effectLst/>
              </a:rPr>
              <a:t>As we can clearly see, most of the words have negative connotations. So, it seems we have a pretty good text data to work on. Next we will the hashtags/trends in our twitter data.</a:t>
            </a:r>
            <a:endParaRPr lang="en-IN" sz="2400" dirty="0"/>
          </a:p>
        </p:txBody>
      </p:sp>
      <p:pic>
        <p:nvPicPr>
          <p:cNvPr id="4" name="Picture 3">
            <a:extLst>
              <a:ext uri="{FF2B5EF4-FFF2-40B4-BE49-F238E27FC236}">
                <a16:creationId xmlns:a16="http://schemas.microsoft.com/office/drawing/2014/main" id="{822E0420-152E-42E4-830A-1936AB7F83A4}"/>
              </a:ext>
            </a:extLst>
          </p:cNvPr>
          <p:cNvPicPr/>
          <p:nvPr/>
        </p:nvPicPr>
        <p:blipFill rotWithShape="1">
          <a:blip r:embed="rId2"/>
          <a:srcRect l="17726" t="36832" r="38732" b="14714"/>
          <a:stretch/>
        </p:blipFill>
        <p:spPr bwMode="auto">
          <a:xfrm>
            <a:off x="2952750" y="914400"/>
            <a:ext cx="5448300" cy="33909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44904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FD0B9F-7B92-4D16-9536-B6C78525B3EC}"/>
              </a:ext>
            </a:extLst>
          </p:cNvPr>
          <p:cNvSpPr>
            <a:spLocks noGrp="1"/>
          </p:cNvSpPr>
          <p:nvPr>
            <p:ph idx="1"/>
          </p:nvPr>
        </p:nvSpPr>
        <p:spPr>
          <a:xfrm>
            <a:off x="838200" y="161925"/>
            <a:ext cx="10515600" cy="6015038"/>
          </a:xfrm>
        </p:spPr>
        <p:txBody>
          <a:bodyPr>
            <a:normAutofit/>
          </a:bodyPr>
          <a:lstStyle/>
          <a:p>
            <a:pPr marL="0" indent="0">
              <a:buNone/>
            </a:pPr>
            <a:r>
              <a:rPr lang="en-US" sz="3200" b="1" dirty="0"/>
              <a:t>D) Understanding the impact of Hashtags on tweets sentiment</a:t>
            </a:r>
          </a:p>
          <a:p>
            <a:r>
              <a:rPr lang="en-US" b="0" dirty="0">
                <a:effectLst/>
              </a:rPr>
              <a:t>Hashtags in twitter are synonymous with the ongoing trends on twitter at any particular point in time. We should try to check whether these hashtags add any value to our sentiment analysis task</a:t>
            </a:r>
          </a:p>
          <a:p>
            <a:pPr marL="0" indent="0">
              <a:buNone/>
            </a:pPr>
            <a:endParaRPr lang="en-US" b="0" dirty="0">
              <a:effectLst/>
            </a:endParaRPr>
          </a:p>
          <a:p>
            <a:r>
              <a:rPr lang="en-US" dirty="0">
                <a:solidFill>
                  <a:srgbClr val="FF0000"/>
                </a:solidFill>
              </a:rPr>
              <a:t>“what has todays attitude to women got in common with that of </a:t>
            </a:r>
            <a:r>
              <a:rPr lang="en-US" dirty="0" err="1">
                <a:solidFill>
                  <a:srgbClr val="FF0000"/>
                </a:solidFill>
              </a:rPr>
              <a:t>norman</a:t>
            </a:r>
            <a:r>
              <a:rPr lang="en-US" dirty="0">
                <a:solidFill>
                  <a:srgbClr val="FF0000"/>
                </a:solidFill>
              </a:rPr>
              <a:t> bates?#</a:t>
            </a:r>
            <a:r>
              <a:rPr lang="en-US" dirty="0" err="1">
                <a:solidFill>
                  <a:srgbClr val="FF0000"/>
                </a:solidFill>
                <a:highlight>
                  <a:srgbClr val="FFFF00"/>
                </a:highlight>
              </a:rPr>
              <a:t>psycho</a:t>
            </a:r>
            <a:r>
              <a:rPr lang="en-US" dirty="0" err="1">
                <a:solidFill>
                  <a:srgbClr val="FF0000"/>
                </a:solidFill>
              </a:rPr>
              <a:t>#</a:t>
            </a:r>
            <a:r>
              <a:rPr lang="en-US" dirty="0" err="1">
                <a:solidFill>
                  <a:srgbClr val="FF0000"/>
                </a:solidFill>
                <a:highlight>
                  <a:srgbClr val="00FF00"/>
                </a:highlight>
              </a:rPr>
              <a:t>feminism</a:t>
            </a:r>
            <a:r>
              <a:rPr lang="en-US" dirty="0" err="1">
                <a:solidFill>
                  <a:srgbClr val="FF0000"/>
                </a:solidFill>
              </a:rPr>
              <a:t>#</a:t>
            </a:r>
            <a:r>
              <a:rPr lang="en-US" dirty="0" err="1">
                <a:solidFill>
                  <a:srgbClr val="FF0000"/>
                </a:solidFill>
                <a:highlight>
                  <a:srgbClr val="00FFFF"/>
                </a:highlight>
              </a:rPr>
              <a:t>Hollaback</a:t>
            </a:r>
            <a:r>
              <a:rPr lang="en-US" dirty="0">
                <a:solidFill>
                  <a:srgbClr val="FF0000"/>
                </a:solidFill>
              </a:rPr>
              <a:t>”</a:t>
            </a:r>
          </a:p>
          <a:p>
            <a:pPr marL="0" indent="0">
              <a:buNone/>
            </a:pPr>
            <a:endParaRPr lang="en-US" b="0" dirty="0">
              <a:effectLst/>
            </a:endParaRPr>
          </a:p>
          <a:p>
            <a:r>
              <a:rPr lang="en-US" b="0" dirty="0">
                <a:effectLst/>
              </a:rPr>
              <a:t>The tweet seems sexist in nature and the hashtags in the tweet convey the same </a:t>
            </a:r>
            <a:r>
              <a:rPr lang="en-US" b="0" dirty="0" err="1">
                <a:effectLst/>
              </a:rPr>
              <a:t>feeling.i.e</a:t>
            </a:r>
            <a:r>
              <a:rPr lang="en-US" b="0" dirty="0">
                <a:effectLst/>
              </a:rPr>
              <a:t>., they help in distinguishing tweets into the different sentiments. </a:t>
            </a:r>
            <a:endParaRPr lang="en-IN" dirty="0"/>
          </a:p>
        </p:txBody>
      </p:sp>
    </p:spTree>
    <p:extLst>
      <p:ext uri="{BB962C8B-B14F-4D97-AF65-F5344CB8AC3E}">
        <p14:creationId xmlns:p14="http://schemas.microsoft.com/office/powerpoint/2010/main" val="3525115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204BC-F73B-4248-B8A3-15940ED3AA8E}"/>
              </a:ext>
            </a:extLst>
          </p:cNvPr>
          <p:cNvSpPr>
            <a:spLocks noGrp="1"/>
          </p:cNvSpPr>
          <p:nvPr>
            <p:ph type="title"/>
          </p:nvPr>
        </p:nvSpPr>
        <p:spPr>
          <a:xfrm>
            <a:off x="838200" y="365125"/>
            <a:ext cx="10515600" cy="987425"/>
          </a:xfrm>
        </p:spPr>
        <p:txBody>
          <a:bodyPr>
            <a:normAutofit fontScale="90000"/>
          </a:bodyPr>
          <a:lstStyle/>
          <a:p>
            <a:br>
              <a:rPr lang="en-IN" sz="3200" b="1" dirty="0">
                <a:latin typeface="+mn-lt"/>
              </a:rPr>
            </a:br>
            <a:r>
              <a:rPr lang="en-IN" sz="3200" b="1" dirty="0">
                <a:latin typeface="+mn-lt"/>
              </a:rPr>
              <a:t>Non-Racist/Sexist Tweets</a:t>
            </a:r>
            <a:br>
              <a:rPr lang="en-IN" sz="3200" b="1" dirty="0">
                <a:latin typeface="+mn-lt"/>
              </a:rPr>
            </a:br>
            <a:endParaRPr lang="en-IN" sz="3200" dirty="0">
              <a:latin typeface="+mn-lt"/>
            </a:endParaRPr>
          </a:p>
        </p:txBody>
      </p:sp>
      <p:sp>
        <p:nvSpPr>
          <p:cNvPr id="3" name="Content Placeholder 2">
            <a:extLst>
              <a:ext uri="{FF2B5EF4-FFF2-40B4-BE49-F238E27FC236}">
                <a16:creationId xmlns:a16="http://schemas.microsoft.com/office/drawing/2014/main" id="{9F513791-AD14-4AA4-A03B-558CCE560B85}"/>
              </a:ext>
            </a:extLst>
          </p:cNvPr>
          <p:cNvSpPr>
            <a:spLocks noGrp="1"/>
          </p:cNvSpPr>
          <p:nvPr>
            <p:ph idx="1"/>
          </p:nvPr>
        </p:nvSpPr>
        <p:spPr/>
        <p:txBody>
          <a:bodyPr/>
          <a:lstStyle/>
          <a:p>
            <a:endParaRPr lang="en-IN" b="1" dirty="0"/>
          </a:p>
          <a:p>
            <a:endParaRPr lang="en-IN" dirty="0"/>
          </a:p>
        </p:txBody>
      </p:sp>
      <p:pic>
        <p:nvPicPr>
          <p:cNvPr id="4" name="Picture 3">
            <a:extLst>
              <a:ext uri="{FF2B5EF4-FFF2-40B4-BE49-F238E27FC236}">
                <a16:creationId xmlns:a16="http://schemas.microsoft.com/office/drawing/2014/main" id="{BB1D34E7-E6FE-4237-82EB-92A24A12FE33}"/>
              </a:ext>
            </a:extLst>
          </p:cNvPr>
          <p:cNvPicPr/>
          <p:nvPr/>
        </p:nvPicPr>
        <p:blipFill rotWithShape="1">
          <a:blip r:embed="rId2"/>
          <a:srcRect l="15622" t="35651" r="7822" b="18259"/>
          <a:stretch/>
        </p:blipFill>
        <p:spPr bwMode="auto">
          <a:xfrm>
            <a:off x="1485900" y="1690689"/>
            <a:ext cx="8582025" cy="42243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96298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70D2-508F-42DC-BA08-7FFB003EF9EE}"/>
              </a:ext>
            </a:extLst>
          </p:cNvPr>
          <p:cNvSpPr>
            <a:spLocks noGrp="1"/>
          </p:cNvSpPr>
          <p:nvPr>
            <p:ph type="title"/>
          </p:nvPr>
        </p:nvSpPr>
        <p:spPr/>
        <p:txBody>
          <a:bodyPr>
            <a:normAutofit/>
          </a:bodyPr>
          <a:lstStyle/>
          <a:p>
            <a:r>
              <a:rPr lang="en-IN" sz="3200" b="1" dirty="0">
                <a:latin typeface="+mn-lt"/>
              </a:rPr>
              <a:t>Racist/Sexist Tweets</a:t>
            </a:r>
            <a:endParaRPr lang="en-IN" sz="3200" dirty="0">
              <a:latin typeface="+mn-lt"/>
            </a:endParaRPr>
          </a:p>
        </p:txBody>
      </p:sp>
      <p:pic>
        <p:nvPicPr>
          <p:cNvPr id="4" name="Content Placeholder 3">
            <a:extLst>
              <a:ext uri="{FF2B5EF4-FFF2-40B4-BE49-F238E27FC236}">
                <a16:creationId xmlns:a16="http://schemas.microsoft.com/office/drawing/2014/main" id="{F2336208-410F-4EFC-91E4-5970CB11B40C}"/>
              </a:ext>
            </a:extLst>
          </p:cNvPr>
          <p:cNvPicPr>
            <a:picLocks noGrp="1"/>
          </p:cNvPicPr>
          <p:nvPr>
            <p:ph idx="1"/>
          </p:nvPr>
        </p:nvPicPr>
        <p:blipFill rotWithShape="1">
          <a:blip r:embed="rId2"/>
          <a:srcRect l="16618" t="37818" r="8487" b="16880"/>
          <a:stretch/>
        </p:blipFill>
        <p:spPr bwMode="auto">
          <a:xfrm>
            <a:off x="838200" y="2212373"/>
            <a:ext cx="10515600" cy="35778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17083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D25CD1-2953-44BA-A2A9-DEBD553BE4C1}"/>
              </a:ext>
            </a:extLst>
          </p:cNvPr>
          <p:cNvSpPr>
            <a:spLocks noGrp="1"/>
          </p:cNvSpPr>
          <p:nvPr>
            <p:ph idx="1"/>
          </p:nvPr>
        </p:nvSpPr>
        <p:spPr>
          <a:xfrm>
            <a:off x="838200" y="276225"/>
            <a:ext cx="10515600" cy="5900738"/>
          </a:xfrm>
        </p:spPr>
        <p:txBody>
          <a:bodyPr/>
          <a:lstStyle/>
          <a:p>
            <a:pPr marL="0" indent="0">
              <a:buNone/>
            </a:pPr>
            <a:r>
              <a:rPr lang="en-US" sz="3200" b="1" dirty="0"/>
              <a:t>4. Extracting Features from Cleaned Tweets</a:t>
            </a:r>
            <a:br>
              <a:rPr lang="en-US" sz="3200" b="1" dirty="0"/>
            </a:br>
            <a:endParaRPr lang="en-IN" sz="3200" b="1" dirty="0"/>
          </a:p>
          <a:p>
            <a:r>
              <a:rPr lang="en-IN" dirty="0"/>
              <a:t>Bag-of-Words Features</a:t>
            </a:r>
          </a:p>
          <a:p>
            <a:endParaRPr lang="en-IN" dirty="0"/>
          </a:p>
          <a:p>
            <a:r>
              <a:rPr lang="en-IN" dirty="0"/>
              <a:t>TF-IDF Features</a:t>
            </a:r>
          </a:p>
          <a:p>
            <a:endParaRPr lang="en-IN" dirty="0"/>
          </a:p>
          <a:p>
            <a:r>
              <a:rPr lang="en-IN" dirty="0"/>
              <a:t>Word2vec</a:t>
            </a:r>
          </a:p>
          <a:p>
            <a:endParaRPr lang="en-IN" dirty="0"/>
          </a:p>
          <a:p>
            <a:r>
              <a:rPr lang="en-IN" dirty="0"/>
              <a:t>doc2vec</a:t>
            </a:r>
          </a:p>
        </p:txBody>
      </p:sp>
    </p:spTree>
    <p:extLst>
      <p:ext uri="{BB962C8B-B14F-4D97-AF65-F5344CB8AC3E}">
        <p14:creationId xmlns:p14="http://schemas.microsoft.com/office/powerpoint/2010/main" val="699321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8626FE-C1F3-4946-90C8-E5E10416CF4A}"/>
              </a:ext>
            </a:extLst>
          </p:cNvPr>
          <p:cNvSpPr>
            <a:spLocks noGrp="1"/>
          </p:cNvSpPr>
          <p:nvPr>
            <p:ph idx="1"/>
          </p:nvPr>
        </p:nvSpPr>
        <p:spPr>
          <a:xfrm>
            <a:off x="838200" y="295275"/>
            <a:ext cx="10515600" cy="5881688"/>
          </a:xfrm>
        </p:spPr>
        <p:txBody>
          <a:bodyPr/>
          <a:lstStyle/>
          <a:p>
            <a:pPr marL="0" indent="0">
              <a:buNone/>
            </a:pPr>
            <a:r>
              <a:rPr lang="en-IN" sz="3200" b="1" dirty="0"/>
              <a:t>Bag-of-Words Features</a:t>
            </a:r>
            <a:endParaRPr lang="en-US" sz="3200" b="0" dirty="0">
              <a:effectLst/>
            </a:endParaRPr>
          </a:p>
          <a:p>
            <a:pPr marL="0" indent="0">
              <a:buNone/>
            </a:pPr>
            <a:endParaRPr lang="en-US" b="0" dirty="0">
              <a:effectLst/>
            </a:endParaRPr>
          </a:p>
          <a:p>
            <a:pPr marL="0" indent="0">
              <a:buNone/>
            </a:pPr>
            <a:r>
              <a:rPr lang="en-US" sz="2400" b="0" dirty="0">
                <a:effectLst/>
              </a:rPr>
              <a:t>Bag-of-Words is a method to represent text into numerical features</a:t>
            </a:r>
          </a:p>
          <a:p>
            <a:r>
              <a:rPr lang="en-US" sz="2400" b="0" dirty="0">
                <a:effectLst/>
              </a:rPr>
              <a:t>D1: He is a lazy boy. She is also lazy.</a:t>
            </a:r>
            <a:endParaRPr lang="en-US" sz="2400" dirty="0"/>
          </a:p>
          <a:p>
            <a:r>
              <a:rPr lang="en-US" sz="2400" b="0" dirty="0">
                <a:effectLst/>
              </a:rPr>
              <a:t>D2: Smith is a lazy person.</a:t>
            </a:r>
            <a:endParaRPr lang="en-US" sz="2400" dirty="0"/>
          </a:p>
          <a:p>
            <a:pPr marL="0" indent="0">
              <a:buNone/>
            </a:pPr>
            <a:r>
              <a:rPr lang="en-US" sz="2400" b="0" dirty="0">
                <a:effectLst/>
              </a:rPr>
              <a:t>The list created would consist of all the unique tokens in the corpus C. </a:t>
            </a:r>
            <a:endParaRPr lang="en-US" sz="2400" dirty="0"/>
          </a:p>
          <a:p>
            <a:r>
              <a:rPr lang="en-US" sz="2400" b="0" dirty="0">
                <a:effectLst/>
              </a:rPr>
              <a:t>= [‘</a:t>
            </a:r>
            <a:r>
              <a:rPr lang="en-US" sz="2400" b="0" dirty="0" err="1">
                <a:effectLst/>
              </a:rPr>
              <a:t>He’,’She’,’lazy’,’boy’,’Smith’,’person</a:t>
            </a:r>
            <a:r>
              <a:rPr lang="en-US" sz="2400" b="0" dirty="0">
                <a:effectLst/>
              </a:rPr>
              <a:t>’]</a:t>
            </a:r>
            <a:endParaRPr lang="en-US" sz="2400" dirty="0"/>
          </a:p>
          <a:p>
            <a:r>
              <a:rPr lang="en-US" sz="2400" b="0" dirty="0">
                <a:effectLst/>
              </a:rPr>
              <a:t>Here, D=2, N=6</a:t>
            </a:r>
            <a:endParaRPr lang="en-US" sz="2400" dirty="0"/>
          </a:p>
          <a:p>
            <a:r>
              <a:rPr lang="en-US" sz="2400" b="0" dirty="0">
                <a:effectLst/>
              </a:rPr>
              <a:t>The matrix M of size 2 X 6 will be represented as </a:t>
            </a:r>
            <a:endParaRPr lang="en-US" sz="2400" dirty="0"/>
          </a:p>
          <a:p>
            <a:pPr marL="0" indent="0">
              <a:buNone/>
            </a:pPr>
            <a:endParaRPr lang="en-IN" dirty="0"/>
          </a:p>
        </p:txBody>
      </p:sp>
      <p:pic>
        <p:nvPicPr>
          <p:cNvPr id="6" name="Picture 5">
            <a:extLst>
              <a:ext uri="{FF2B5EF4-FFF2-40B4-BE49-F238E27FC236}">
                <a16:creationId xmlns:a16="http://schemas.microsoft.com/office/drawing/2014/main" id="{B72B9A4D-49F9-437C-B7A3-0200EC5E5540}"/>
              </a:ext>
            </a:extLst>
          </p:cNvPr>
          <p:cNvPicPr/>
          <p:nvPr/>
        </p:nvPicPr>
        <p:blipFill rotWithShape="1">
          <a:blip r:embed="rId2"/>
          <a:srcRect l="8753" t="38999" r="39286" b="44652"/>
          <a:stretch/>
        </p:blipFill>
        <p:spPr bwMode="auto">
          <a:xfrm>
            <a:off x="635000" y="4927600"/>
            <a:ext cx="9785350" cy="14160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03259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9081C5-DBAD-4C1F-B4BE-6B567E66C44E}"/>
              </a:ext>
            </a:extLst>
          </p:cNvPr>
          <p:cNvSpPr>
            <a:spLocks noGrp="1"/>
          </p:cNvSpPr>
          <p:nvPr>
            <p:ph idx="1"/>
          </p:nvPr>
        </p:nvSpPr>
        <p:spPr>
          <a:xfrm>
            <a:off x="838200" y="219075"/>
            <a:ext cx="10515600" cy="5957888"/>
          </a:xfrm>
        </p:spPr>
        <p:txBody>
          <a:bodyPr>
            <a:normAutofit/>
          </a:bodyPr>
          <a:lstStyle/>
          <a:p>
            <a:pPr marL="0" indent="0">
              <a:buNone/>
            </a:pPr>
            <a:r>
              <a:rPr lang="en-IN" sz="3200" b="1" dirty="0"/>
              <a:t>TF-IDF Features</a:t>
            </a:r>
            <a:endParaRPr lang="en-US" sz="3200" dirty="0"/>
          </a:p>
          <a:p>
            <a:r>
              <a:rPr lang="en-US" sz="2400" b="0" dirty="0">
                <a:effectLst/>
              </a:rPr>
              <a:t>TF-IDF works by penalizing the common words by assigning them lower weights while giving importance to words which are rare in the entire corpus but appear in good numbers in few documents.</a:t>
            </a:r>
          </a:p>
          <a:p>
            <a:endParaRPr lang="en-US" sz="2400" dirty="0"/>
          </a:p>
          <a:p>
            <a:r>
              <a:rPr lang="en-US" sz="2400" b="0" dirty="0">
                <a:effectLst/>
              </a:rPr>
              <a:t>let’s have a look at the important terms related to TF-IDF:</a:t>
            </a:r>
            <a:endParaRPr lang="en-US" sz="2400" dirty="0"/>
          </a:p>
          <a:p>
            <a:r>
              <a:rPr lang="en-US" sz="2400" b="0" dirty="0">
                <a:effectLst/>
              </a:rPr>
              <a:t>TF = (Number of times term t appears in a document)/(Number of terms in the document)</a:t>
            </a:r>
          </a:p>
          <a:p>
            <a:r>
              <a:rPr lang="en-US" sz="2400" b="0" dirty="0">
                <a:effectLst/>
              </a:rPr>
              <a:t>IDF = log(N/n), where, N is the number of documents and n is the number of documents a term t has appeared in.</a:t>
            </a:r>
          </a:p>
          <a:p>
            <a:pPr marL="0" indent="0">
              <a:buNone/>
            </a:pPr>
            <a:endParaRPr lang="en-US" sz="2400" b="0" dirty="0">
              <a:effectLst/>
            </a:endParaRPr>
          </a:p>
          <a:p>
            <a:r>
              <a:rPr lang="en-US" sz="2400" b="0" dirty="0">
                <a:effectLst/>
              </a:rPr>
              <a:t>TF-IDF = TF*IDF</a:t>
            </a:r>
          </a:p>
          <a:p>
            <a:endParaRPr lang="en-US" b="0" dirty="0">
              <a:effectLst/>
            </a:endParaRPr>
          </a:p>
          <a:p>
            <a:endParaRPr lang="en-US" dirty="0"/>
          </a:p>
          <a:p>
            <a:endParaRPr lang="en-IN" dirty="0"/>
          </a:p>
        </p:txBody>
      </p:sp>
    </p:spTree>
    <p:extLst>
      <p:ext uri="{BB962C8B-B14F-4D97-AF65-F5344CB8AC3E}">
        <p14:creationId xmlns:p14="http://schemas.microsoft.com/office/powerpoint/2010/main" val="953171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22F889-3C73-4877-8427-AA6B0ED27109}"/>
              </a:ext>
            </a:extLst>
          </p:cNvPr>
          <p:cNvSpPr>
            <a:spLocks noGrp="1"/>
          </p:cNvSpPr>
          <p:nvPr>
            <p:ph idx="1"/>
          </p:nvPr>
        </p:nvSpPr>
        <p:spPr>
          <a:xfrm>
            <a:off x="838200" y="323850"/>
            <a:ext cx="10515600" cy="5853113"/>
          </a:xfrm>
        </p:spPr>
        <p:txBody>
          <a:bodyPr>
            <a:normAutofit/>
          </a:bodyPr>
          <a:lstStyle/>
          <a:p>
            <a:pPr marL="0" indent="0">
              <a:buNone/>
            </a:pPr>
            <a:endParaRPr lang="en-IN" sz="3200" b="1" dirty="0"/>
          </a:p>
          <a:p>
            <a:pPr marL="0" indent="0">
              <a:buNone/>
            </a:pPr>
            <a:r>
              <a:rPr lang="en-IN" sz="3200" b="1" dirty="0"/>
              <a:t>Table of Contents</a:t>
            </a:r>
          </a:p>
          <a:p>
            <a:pPr marL="0" indent="0">
              <a:buNone/>
            </a:pPr>
            <a:endParaRPr lang="en-IN" sz="3200" b="1" dirty="0"/>
          </a:p>
          <a:p>
            <a:pPr marL="0" indent="0">
              <a:buNone/>
            </a:pPr>
            <a:endParaRPr lang="en-IN" sz="3200" b="1" dirty="0"/>
          </a:p>
          <a:p>
            <a:r>
              <a:rPr lang="en-IN" sz="2400" dirty="0"/>
              <a:t>Introduction</a:t>
            </a:r>
          </a:p>
          <a:p>
            <a:r>
              <a:rPr kumimoji="0" lang="en-US" altLang="en-US" sz="2400" b="0" i="0" u="none" strike="noStrike" cap="none" normalizeH="0" baseline="0" dirty="0">
                <a:ln>
                  <a:noFill/>
                </a:ln>
                <a:solidFill>
                  <a:schemeClr val="tx1"/>
                </a:solidFill>
                <a:effectLst/>
              </a:rPr>
              <a:t>Understand the Problem Statement </a:t>
            </a:r>
          </a:p>
          <a:p>
            <a:r>
              <a:rPr kumimoji="0" lang="en-US" altLang="en-US" sz="2400" b="0" i="0" u="none" strike="noStrike" cap="none" normalizeH="0" baseline="0" dirty="0">
                <a:ln>
                  <a:noFill/>
                </a:ln>
                <a:solidFill>
                  <a:schemeClr val="tx1"/>
                </a:solidFill>
                <a:effectLst/>
              </a:rPr>
              <a:t>Tweets Preprocessing and Cleaning </a:t>
            </a:r>
          </a:p>
          <a:p>
            <a:r>
              <a:rPr kumimoji="0" lang="en-US" altLang="en-US" sz="2400" b="0" i="0" u="none" strike="noStrike" cap="none" normalizeH="0" baseline="0" dirty="0">
                <a:ln>
                  <a:noFill/>
                </a:ln>
                <a:solidFill>
                  <a:schemeClr val="tx1"/>
                </a:solidFill>
                <a:effectLst/>
              </a:rPr>
              <a:t>Story Generation and Visualization from Tweets </a:t>
            </a:r>
          </a:p>
          <a:p>
            <a:r>
              <a:rPr kumimoji="0" lang="en-US" altLang="en-US" sz="2400" b="0" i="0" u="none" strike="noStrike" cap="none" normalizeH="0" baseline="0" dirty="0">
                <a:ln>
                  <a:noFill/>
                </a:ln>
                <a:solidFill>
                  <a:schemeClr val="tx1"/>
                </a:solidFill>
                <a:effectLst/>
              </a:rPr>
              <a:t>Extracting Features from Cleaned Tweets </a:t>
            </a:r>
          </a:p>
          <a:p>
            <a:r>
              <a:rPr kumimoji="0" lang="en-US" altLang="en-US" sz="2400" b="0" i="0" u="none" strike="noStrike" cap="none" normalizeH="0" baseline="0" dirty="0">
                <a:ln>
                  <a:noFill/>
                </a:ln>
                <a:solidFill>
                  <a:schemeClr val="tx1"/>
                </a:solidFill>
                <a:effectLst/>
              </a:rPr>
              <a:t>Model Building: Sentiment Analysis </a:t>
            </a:r>
          </a:p>
          <a:p>
            <a:endParaRPr kumimoji="0" lang="en-US" altLang="en-US" sz="2400" b="0" i="0" u="none" strike="noStrike" cap="none" normalizeH="0" baseline="0" dirty="0">
              <a:ln>
                <a:noFill/>
              </a:ln>
              <a:solidFill>
                <a:schemeClr val="tx1"/>
              </a:solidFill>
              <a:effectLst/>
            </a:endParaRPr>
          </a:p>
          <a:p>
            <a:pPr marL="0" indent="0">
              <a:buNone/>
            </a:pPr>
            <a:endParaRPr lang="en-IN" sz="3200" dirty="0"/>
          </a:p>
        </p:txBody>
      </p:sp>
    </p:spTree>
    <p:extLst>
      <p:ext uri="{BB962C8B-B14F-4D97-AF65-F5344CB8AC3E}">
        <p14:creationId xmlns:p14="http://schemas.microsoft.com/office/powerpoint/2010/main" val="3469240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E7D65-F75C-4843-A6D6-B695F5C948C6}"/>
              </a:ext>
            </a:extLst>
          </p:cNvPr>
          <p:cNvSpPr>
            <a:spLocks noGrp="1"/>
          </p:cNvSpPr>
          <p:nvPr>
            <p:ph idx="1"/>
          </p:nvPr>
        </p:nvSpPr>
        <p:spPr>
          <a:xfrm>
            <a:off x="838200" y="523875"/>
            <a:ext cx="10515600" cy="5653088"/>
          </a:xfrm>
        </p:spPr>
        <p:txBody>
          <a:bodyPr>
            <a:normAutofit/>
          </a:bodyPr>
          <a:lstStyle/>
          <a:p>
            <a:pPr marL="0" indent="0">
              <a:buNone/>
            </a:pPr>
            <a:r>
              <a:rPr lang="en-IN" sz="3200" b="1" dirty="0"/>
              <a:t>Word2vec Features</a:t>
            </a:r>
          </a:p>
          <a:p>
            <a:pPr marL="0" indent="0">
              <a:buNone/>
            </a:pPr>
            <a:r>
              <a:rPr lang="en-US" sz="2400" dirty="0"/>
              <a:t>		</a:t>
            </a:r>
          </a:p>
          <a:p>
            <a:pPr marL="0" indent="0">
              <a:buNone/>
            </a:pPr>
            <a:r>
              <a:rPr lang="en-US" sz="2400" dirty="0"/>
              <a:t>	</a:t>
            </a:r>
            <a:r>
              <a:rPr lang="en-US" sz="2400" b="0" i="0" dirty="0">
                <a:effectLst/>
              </a:rPr>
              <a:t>Word2vec is a three layer neural network with one input, one hidden and an output layer. </a:t>
            </a:r>
            <a:r>
              <a:rPr lang="en-US" sz="2400" dirty="0"/>
              <a:t>Word2Vec (W2V) is an algorithm that accepts text corpus as an input and outputs a vector representation for each word, as shown in the diagram below:</a:t>
            </a:r>
          </a:p>
          <a:p>
            <a:pPr marL="0" indent="0">
              <a:buNone/>
            </a:pPr>
            <a:endParaRPr lang="en-US" sz="2400" b="1" dirty="0"/>
          </a:p>
          <a:p>
            <a:pPr marL="0" indent="0">
              <a:buNone/>
            </a:pPr>
            <a:endParaRPr lang="en-IN" sz="2400" b="1" dirty="0"/>
          </a:p>
        </p:txBody>
      </p:sp>
      <p:pic>
        <p:nvPicPr>
          <p:cNvPr id="6" name="Picture 5">
            <a:extLst>
              <a:ext uri="{FF2B5EF4-FFF2-40B4-BE49-F238E27FC236}">
                <a16:creationId xmlns:a16="http://schemas.microsoft.com/office/drawing/2014/main" id="{7A83DD00-65BA-45D1-8145-4B81C31AF0D9}"/>
              </a:ext>
            </a:extLst>
          </p:cNvPr>
          <p:cNvPicPr/>
          <p:nvPr/>
        </p:nvPicPr>
        <p:blipFill rotWithShape="1">
          <a:blip r:embed="rId2"/>
          <a:srcRect l="24153" t="49242" r="23111" b="21016"/>
          <a:stretch/>
        </p:blipFill>
        <p:spPr bwMode="auto">
          <a:xfrm>
            <a:off x="2447925" y="2828925"/>
            <a:ext cx="6276975" cy="2819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9162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143B-F3C7-4DB7-98E2-27E031970384}"/>
              </a:ext>
            </a:extLst>
          </p:cNvPr>
          <p:cNvSpPr>
            <a:spLocks noGrp="1"/>
          </p:cNvSpPr>
          <p:nvPr>
            <p:ph type="title"/>
          </p:nvPr>
        </p:nvSpPr>
        <p:spPr>
          <a:xfrm>
            <a:off x="838200" y="346075"/>
            <a:ext cx="10515600" cy="1325563"/>
          </a:xfrm>
        </p:spPr>
        <p:txBody>
          <a:bodyPr>
            <a:normAutofit/>
          </a:bodyPr>
          <a:lstStyle/>
          <a:p>
            <a:r>
              <a:rPr lang="en-IN" sz="3200" b="1" dirty="0">
                <a:latin typeface="+mn-lt"/>
              </a:rPr>
              <a:t>Techniques In word2vec</a:t>
            </a:r>
          </a:p>
        </p:txBody>
      </p:sp>
      <p:pic>
        <p:nvPicPr>
          <p:cNvPr id="4" name="Content Placeholder 3">
            <a:extLst>
              <a:ext uri="{FF2B5EF4-FFF2-40B4-BE49-F238E27FC236}">
                <a16:creationId xmlns:a16="http://schemas.microsoft.com/office/drawing/2014/main" id="{16C6E558-1045-4C09-892E-845E7F92BBBF}"/>
              </a:ext>
            </a:extLst>
          </p:cNvPr>
          <p:cNvPicPr>
            <a:picLocks noGrp="1"/>
          </p:cNvPicPr>
          <p:nvPr>
            <p:ph idx="1"/>
          </p:nvPr>
        </p:nvPicPr>
        <p:blipFill rotWithShape="1">
          <a:blip r:embed="rId2"/>
          <a:srcRect l="20940" t="28364" r="20341" b="17471"/>
          <a:stretch/>
        </p:blipFill>
        <p:spPr bwMode="auto">
          <a:xfrm>
            <a:off x="1902949" y="1844675"/>
            <a:ext cx="8386102" cy="4351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21458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5AF57-E974-4821-9719-48C0B1B7EE5A}"/>
              </a:ext>
            </a:extLst>
          </p:cNvPr>
          <p:cNvSpPr>
            <a:spLocks noGrp="1"/>
          </p:cNvSpPr>
          <p:nvPr>
            <p:ph idx="1"/>
          </p:nvPr>
        </p:nvSpPr>
        <p:spPr>
          <a:xfrm>
            <a:off x="838200" y="257175"/>
            <a:ext cx="10515600" cy="5919788"/>
          </a:xfrm>
        </p:spPr>
        <p:txBody>
          <a:bodyPr>
            <a:normAutofit/>
          </a:bodyPr>
          <a:lstStyle/>
          <a:p>
            <a:pPr marL="0" indent="0">
              <a:buNone/>
            </a:pPr>
            <a:r>
              <a:rPr lang="en-IN" sz="3200" b="1" dirty="0"/>
              <a:t>Doc2vec</a:t>
            </a:r>
          </a:p>
          <a:p>
            <a:pPr marL="0" indent="0">
              <a:buNone/>
            </a:pPr>
            <a:endParaRPr lang="en-IN" sz="3200" b="1" dirty="0"/>
          </a:p>
          <a:p>
            <a:pPr marL="0" indent="0">
              <a:buNone/>
            </a:pPr>
            <a:r>
              <a:rPr lang="en-US" sz="2400" dirty="0"/>
              <a:t>	Doc2Vec is an unsupervised algorithm that learns fixed-length feature vectors for paragraphs/documents/texts. For understanding the basic working of doc2vec , how the word2vec works needs to be understood as it uses the same logic except the document specific vector is the added feature vector.</a:t>
            </a:r>
          </a:p>
          <a:p>
            <a:pPr marL="0" indent="0">
              <a:buNone/>
            </a:pPr>
            <a:endParaRPr lang="en-US" sz="2400" dirty="0"/>
          </a:p>
          <a:p>
            <a:pPr marL="0" indent="0">
              <a:buNone/>
            </a:pPr>
            <a:endParaRPr lang="en-IN" sz="2400" dirty="0"/>
          </a:p>
        </p:txBody>
      </p:sp>
      <p:pic>
        <p:nvPicPr>
          <p:cNvPr id="4" name="Picture 3">
            <a:extLst>
              <a:ext uri="{FF2B5EF4-FFF2-40B4-BE49-F238E27FC236}">
                <a16:creationId xmlns:a16="http://schemas.microsoft.com/office/drawing/2014/main" id="{9C5359CA-0D45-48E9-BADF-FFBF6101E7AF}"/>
              </a:ext>
            </a:extLst>
          </p:cNvPr>
          <p:cNvPicPr/>
          <p:nvPr/>
        </p:nvPicPr>
        <p:blipFill rotWithShape="1">
          <a:blip r:embed="rId2"/>
          <a:srcRect l="26147" t="28364" r="23222" b="28895"/>
          <a:stretch/>
        </p:blipFill>
        <p:spPr bwMode="auto">
          <a:xfrm>
            <a:off x="1762125" y="2943225"/>
            <a:ext cx="7467600" cy="29337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05984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4" name="Ink 13">
                <a:extLst>
                  <a:ext uri="{FF2B5EF4-FFF2-40B4-BE49-F238E27FC236}">
                    <a16:creationId xmlns:a16="http://schemas.microsoft.com/office/drawing/2014/main" id="{99B979DF-B109-491A-87F5-B4B80B253DFE}"/>
                  </a:ext>
                </a:extLst>
              </p14:cNvPr>
              <p14:cNvContentPartPr/>
              <p14:nvPr/>
            </p14:nvContentPartPr>
            <p14:xfrm>
              <a:off x="3409635" y="3390105"/>
              <a:ext cx="360" cy="360"/>
            </p14:xfrm>
          </p:contentPart>
        </mc:Choice>
        <mc:Fallback>
          <p:pic>
            <p:nvPicPr>
              <p:cNvPr id="14" name="Ink 13">
                <a:extLst>
                  <a:ext uri="{FF2B5EF4-FFF2-40B4-BE49-F238E27FC236}">
                    <a16:creationId xmlns:a16="http://schemas.microsoft.com/office/drawing/2014/main" id="{99B979DF-B109-491A-87F5-B4B80B253DFE}"/>
                  </a:ext>
                </a:extLst>
              </p:cNvPr>
              <p:cNvPicPr/>
              <p:nvPr/>
            </p:nvPicPr>
            <p:blipFill>
              <a:blip r:embed="rId3"/>
              <a:stretch>
                <a:fillRect/>
              </a:stretch>
            </p:blipFill>
            <p:spPr>
              <a:xfrm>
                <a:off x="3391635" y="3354465"/>
                <a:ext cx="36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7B0EFA2E-576F-4B1C-A43F-436D5CCD2586}"/>
                  </a:ext>
                </a:extLst>
              </p14:cNvPr>
              <p14:cNvContentPartPr/>
              <p14:nvPr/>
            </p14:nvContentPartPr>
            <p14:xfrm>
              <a:off x="2409555" y="2038305"/>
              <a:ext cx="360" cy="360"/>
            </p14:xfrm>
          </p:contentPart>
        </mc:Choice>
        <mc:Fallback>
          <p:pic>
            <p:nvPicPr>
              <p:cNvPr id="15" name="Ink 14">
                <a:extLst>
                  <a:ext uri="{FF2B5EF4-FFF2-40B4-BE49-F238E27FC236}">
                    <a16:creationId xmlns:a16="http://schemas.microsoft.com/office/drawing/2014/main" id="{7B0EFA2E-576F-4B1C-A43F-436D5CCD2586}"/>
                  </a:ext>
                </a:extLst>
              </p:cNvPr>
              <p:cNvPicPr/>
              <p:nvPr/>
            </p:nvPicPr>
            <p:blipFill>
              <a:blip r:embed="rId3"/>
              <a:stretch>
                <a:fillRect/>
              </a:stretch>
            </p:blipFill>
            <p:spPr>
              <a:xfrm>
                <a:off x="2391555" y="2002305"/>
                <a:ext cx="36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6" name="Ink 15">
                <a:extLst>
                  <a:ext uri="{FF2B5EF4-FFF2-40B4-BE49-F238E27FC236}">
                    <a16:creationId xmlns:a16="http://schemas.microsoft.com/office/drawing/2014/main" id="{AF136041-C6C1-43A7-81BF-9A496451618A}"/>
                  </a:ext>
                </a:extLst>
              </p14:cNvPr>
              <p14:cNvContentPartPr/>
              <p14:nvPr/>
            </p14:nvContentPartPr>
            <p14:xfrm>
              <a:off x="1971435" y="2057025"/>
              <a:ext cx="360" cy="360"/>
            </p14:xfrm>
          </p:contentPart>
        </mc:Choice>
        <mc:Fallback>
          <p:pic>
            <p:nvPicPr>
              <p:cNvPr id="16" name="Ink 15">
                <a:extLst>
                  <a:ext uri="{FF2B5EF4-FFF2-40B4-BE49-F238E27FC236}">
                    <a16:creationId xmlns:a16="http://schemas.microsoft.com/office/drawing/2014/main" id="{AF136041-C6C1-43A7-81BF-9A496451618A}"/>
                  </a:ext>
                </a:extLst>
              </p:cNvPr>
              <p:cNvPicPr/>
              <p:nvPr/>
            </p:nvPicPr>
            <p:blipFill>
              <a:blip r:embed="rId3"/>
              <a:stretch>
                <a:fillRect/>
              </a:stretch>
            </p:blipFill>
            <p:spPr>
              <a:xfrm>
                <a:off x="1953795" y="2021025"/>
                <a:ext cx="36000" cy="72000"/>
              </a:xfrm>
              <a:prstGeom prst="rect">
                <a:avLst/>
              </a:prstGeom>
            </p:spPr>
          </p:pic>
        </mc:Fallback>
      </mc:AlternateContent>
      <p:pic>
        <p:nvPicPr>
          <p:cNvPr id="17" name="Picture 16">
            <a:extLst>
              <a:ext uri="{FF2B5EF4-FFF2-40B4-BE49-F238E27FC236}">
                <a16:creationId xmlns:a16="http://schemas.microsoft.com/office/drawing/2014/main" id="{9E7654D5-31FA-4C9F-B289-B175645C48D4}"/>
              </a:ext>
            </a:extLst>
          </p:cNvPr>
          <p:cNvPicPr/>
          <p:nvPr/>
        </p:nvPicPr>
        <p:blipFill rotWithShape="1">
          <a:blip r:embed="rId6"/>
          <a:srcRect l="14071" t="28364" r="49147" b="25743"/>
          <a:stretch/>
        </p:blipFill>
        <p:spPr bwMode="auto">
          <a:xfrm>
            <a:off x="1228725" y="2057025"/>
            <a:ext cx="8410575" cy="36484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17781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F5CB09-7DDD-4AEF-85EC-F4C1B996441A}"/>
              </a:ext>
            </a:extLst>
          </p:cNvPr>
          <p:cNvSpPr>
            <a:spLocks noGrp="1"/>
          </p:cNvSpPr>
          <p:nvPr>
            <p:ph idx="1"/>
          </p:nvPr>
        </p:nvSpPr>
        <p:spPr>
          <a:xfrm>
            <a:off x="838200" y="381000"/>
            <a:ext cx="10515600" cy="5795963"/>
          </a:xfrm>
        </p:spPr>
        <p:txBody>
          <a:bodyPr>
            <a:normAutofit/>
          </a:bodyPr>
          <a:lstStyle/>
          <a:p>
            <a:pPr marL="0" indent="0">
              <a:buNone/>
            </a:pPr>
            <a:r>
              <a:rPr lang="en-IN" sz="3600" b="1" dirty="0"/>
              <a:t>5. Model Building: Sentiment Analysis</a:t>
            </a:r>
          </a:p>
          <a:p>
            <a:pPr marL="0" indent="0">
              <a:buNone/>
            </a:pPr>
            <a:endParaRPr lang="en-IN" sz="3600" b="1" dirty="0"/>
          </a:p>
        </p:txBody>
      </p:sp>
      <p:pic>
        <p:nvPicPr>
          <p:cNvPr id="6" name="Picture 5">
            <a:extLst>
              <a:ext uri="{FF2B5EF4-FFF2-40B4-BE49-F238E27FC236}">
                <a16:creationId xmlns:a16="http://schemas.microsoft.com/office/drawing/2014/main" id="{08F744C3-D7F0-4BE2-B4D3-C1224FEAE53D}"/>
              </a:ext>
            </a:extLst>
          </p:cNvPr>
          <p:cNvPicPr>
            <a:picLocks noChangeAspect="1"/>
          </p:cNvPicPr>
          <p:nvPr/>
        </p:nvPicPr>
        <p:blipFill>
          <a:blip r:embed="rId2"/>
          <a:stretch>
            <a:fillRect/>
          </a:stretch>
        </p:blipFill>
        <p:spPr>
          <a:xfrm>
            <a:off x="1720993" y="1841214"/>
            <a:ext cx="8407113" cy="3651821"/>
          </a:xfrm>
          <a:prstGeom prst="rect">
            <a:avLst/>
          </a:prstGeom>
        </p:spPr>
      </p:pic>
    </p:spTree>
    <p:extLst>
      <p:ext uri="{BB962C8B-B14F-4D97-AF65-F5344CB8AC3E}">
        <p14:creationId xmlns:p14="http://schemas.microsoft.com/office/powerpoint/2010/main" val="2457420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4A04595-A237-40C6-875B-46A7155D7A76}"/>
              </a:ext>
            </a:extLst>
          </p:cNvPr>
          <p:cNvPicPr>
            <a:picLocks noGrp="1" noChangeAspect="1"/>
          </p:cNvPicPr>
          <p:nvPr>
            <p:ph idx="1"/>
          </p:nvPr>
        </p:nvPicPr>
        <p:blipFill>
          <a:blip r:embed="rId2"/>
          <a:stretch>
            <a:fillRect/>
          </a:stretch>
        </p:blipFill>
        <p:spPr>
          <a:xfrm>
            <a:off x="1676400" y="1362076"/>
            <a:ext cx="8686800" cy="4429124"/>
          </a:xfrm>
          <a:prstGeom prst="rect">
            <a:avLst/>
          </a:prstGeom>
        </p:spPr>
      </p:pic>
    </p:spTree>
    <p:extLst>
      <p:ext uri="{BB962C8B-B14F-4D97-AF65-F5344CB8AC3E}">
        <p14:creationId xmlns:p14="http://schemas.microsoft.com/office/powerpoint/2010/main" val="3067534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4D762C3-4AC8-4B17-86D8-9CC500EED971}"/>
              </a:ext>
            </a:extLst>
          </p:cNvPr>
          <p:cNvPicPr>
            <a:picLocks noGrp="1"/>
          </p:cNvPicPr>
          <p:nvPr>
            <p:ph idx="1"/>
          </p:nvPr>
        </p:nvPicPr>
        <p:blipFill rotWithShape="1">
          <a:blip r:embed="rId2"/>
          <a:srcRect l="13073" t="29742" r="45380" b="26728"/>
          <a:stretch/>
        </p:blipFill>
        <p:spPr bwMode="auto">
          <a:xfrm>
            <a:off x="1747521" y="1158240"/>
            <a:ext cx="8040136" cy="50187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19116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C81914-4D20-48BE-A3AF-72758B254018}"/>
              </a:ext>
            </a:extLst>
          </p:cNvPr>
          <p:cNvSpPr>
            <a:spLocks noGrp="1"/>
          </p:cNvSpPr>
          <p:nvPr>
            <p:ph idx="1"/>
          </p:nvPr>
        </p:nvSpPr>
        <p:spPr>
          <a:xfrm>
            <a:off x="838200" y="733425"/>
            <a:ext cx="10515600" cy="5443538"/>
          </a:xfrm>
        </p:spPr>
        <p:txBody>
          <a:bodyPr/>
          <a:lstStyle/>
          <a:p>
            <a:pPr marL="0" indent="0">
              <a:buNone/>
            </a:pPr>
            <a:endParaRPr lang="en-IN" dirty="0"/>
          </a:p>
          <a:p>
            <a:pPr marL="0" indent="0">
              <a:buNone/>
            </a:pPr>
            <a:r>
              <a:rPr lang="en-IN" sz="3200" b="1" dirty="0"/>
              <a:t>Models which I have used:</a:t>
            </a:r>
          </a:p>
          <a:p>
            <a:endParaRPr lang="en-IN" sz="3200" b="1" dirty="0"/>
          </a:p>
          <a:p>
            <a:r>
              <a:rPr lang="en-IN" dirty="0"/>
              <a:t>Logistic regression</a:t>
            </a:r>
          </a:p>
          <a:p>
            <a:r>
              <a:rPr lang="en-IN" dirty="0"/>
              <a:t>SVM(Support Vector Machine)</a:t>
            </a:r>
          </a:p>
          <a:p>
            <a:r>
              <a:rPr lang="en-IN" dirty="0"/>
              <a:t>Random Forest</a:t>
            </a:r>
          </a:p>
          <a:p>
            <a:r>
              <a:rPr lang="en-IN" dirty="0" err="1"/>
              <a:t>Xg</a:t>
            </a:r>
            <a:r>
              <a:rPr lang="en-IN" dirty="0"/>
              <a:t> Boost</a:t>
            </a:r>
          </a:p>
          <a:p>
            <a:endParaRPr lang="en-IN" dirty="0"/>
          </a:p>
        </p:txBody>
      </p:sp>
    </p:spTree>
    <p:extLst>
      <p:ext uri="{BB962C8B-B14F-4D97-AF65-F5344CB8AC3E}">
        <p14:creationId xmlns:p14="http://schemas.microsoft.com/office/powerpoint/2010/main" val="3977060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2A65-9BFD-4361-AEC1-B66B41E2C1CB}"/>
              </a:ext>
            </a:extLst>
          </p:cNvPr>
          <p:cNvSpPr>
            <a:spLocks noGrp="1"/>
          </p:cNvSpPr>
          <p:nvPr>
            <p:ph type="title"/>
          </p:nvPr>
        </p:nvSpPr>
        <p:spPr/>
        <p:txBody>
          <a:bodyPr>
            <a:normAutofit/>
          </a:bodyPr>
          <a:lstStyle/>
          <a:p>
            <a:r>
              <a:rPr lang="en-IN" sz="3600" b="1" dirty="0">
                <a:latin typeface="+mn-lt"/>
              </a:rPr>
              <a:t>F1Score:</a:t>
            </a:r>
          </a:p>
        </p:txBody>
      </p:sp>
      <p:graphicFrame>
        <p:nvGraphicFramePr>
          <p:cNvPr id="4" name="Content Placeholder 3">
            <a:extLst>
              <a:ext uri="{FF2B5EF4-FFF2-40B4-BE49-F238E27FC236}">
                <a16:creationId xmlns:a16="http://schemas.microsoft.com/office/drawing/2014/main" id="{111BDF42-837B-4827-9F16-D4B40E3C8659}"/>
              </a:ext>
            </a:extLst>
          </p:cNvPr>
          <p:cNvGraphicFramePr>
            <a:graphicFrameLocks noGrp="1"/>
          </p:cNvGraphicFramePr>
          <p:nvPr>
            <p:ph idx="1"/>
            <p:extLst>
              <p:ext uri="{D42A27DB-BD31-4B8C-83A1-F6EECF244321}">
                <p14:modId xmlns:p14="http://schemas.microsoft.com/office/powerpoint/2010/main" val="3004920808"/>
              </p:ext>
            </p:extLst>
          </p:nvPr>
        </p:nvGraphicFramePr>
        <p:xfrm>
          <a:off x="1885950" y="2190751"/>
          <a:ext cx="8305800" cy="3267076"/>
        </p:xfrm>
        <a:graphic>
          <a:graphicData uri="http://schemas.openxmlformats.org/drawingml/2006/table">
            <a:tbl>
              <a:tblPr firstRow="1" firstCol="1" bandRow="1">
                <a:tableStyleId>{5C22544A-7EE6-4342-B048-85BDC9FD1C3A}</a:tableStyleId>
              </a:tblPr>
              <a:tblGrid>
                <a:gridCol w="1660984">
                  <a:extLst>
                    <a:ext uri="{9D8B030D-6E8A-4147-A177-3AD203B41FA5}">
                      <a16:colId xmlns:a16="http://schemas.microsoft.com/office/drawing/2014/main" val="152833751"/>
                    </a:ext>
                  </a:extLst>
                </a:gridCol>
                <a:gridCol w="1660984">
                  <a:extLst>
                    <a:ext uri="{9D8B030D-6E8A-4147-A177-3AD203B41FA5}">
                      <a16:colId xmlns:a16="http://schemas.microsoft.com/office/drawing/2014/main" val="3252126076"/>
                    </a:ext>
                  </a:extLst>
                </a:gridCol>
                <a:gridCol w="1660984">
                  <a:extLst>
                    <a:ext uri="{9D8B030D-6E8A-4147-A177-3AD203B41FA5}">
                      <a16:colId xmlns:a16="http://schemas.microsoft.com/office/drawing/2014/main" val="2722608456"/>
                    </a:ext>
                  </a:extLst>
                </a:gridCol>
                <a:gridCol w="1660984">
                  <a:extLst>
                    <a:ext uri="{9D8B030D-6E8A-4147-A177-3AD203B41FA5}">
                      <a16:colId xmlns:a16="http://schemas.microsoft.com/office/drawing/2014/main" val="1193443214"/>
                    </a:ext>
                  </a:extLst>
                </a:gridCol>
                <a:gridCol w="1661864">
                  <a:extLst>
                    <a:ext uri="{9D8B030D-6E8A-4147-A177-3AD203B41FA5}">
                      <a16:colId xmlns:a16="http://schemas.microsoft.com/office/drawing/2014/main" val="2359022754"/>
                    </a:ext>
                  </a:extLst>
                </a:gridCol>
              </a:tblGrid>
              <a:tr h="658349">
                <a:tc>
                  <a:txBody>
                    <a:bodyPr/>
                    <a:lstStyle/>
                    <a:p>
                      <a:pPr>
                        <a:lnSpc>
                          <a:spcPct val="107000"/>
                        </a:lnSpc>
                        <a:spcAft>
                          <a:spcPts val="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a:effectLst/>
                        </a:rPr>
                        <a:t>Logisctic Regression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a:effectLst/>
                        </a:rPr>
                        <a:t>SVM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a:effectLst/>
                        </a:rPr>
                        <a:t>Random Forest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a:effectLst/>
                        </a:rPr>
                        <a:t>XG Boost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12997726"/>
                  </a:ext>
                </a:extLst>
              </a:tr>
              <a:tr h="658349">
                <a:tc>
                  <a:txBody>
                    <a:bodyPr/>
                    <a:lstStyle/>
                    <a:p>
                      <a:pPr>
                        <a:lnSpc>
                          <a:spcPct val="107000"/>
                        </a:lnSpc>
                        <a:spcAft>
                          <a:spcPts val="0"/>
                        </a:spcAft>
                      </a:pPr>
                      <a:r>
                        <a:rPr lang="en-IN" sz="1100">
                          <a:effectLst/>
                        </a:rPr>
                        <a:t>BOW</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0.53034081463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100" dirty="0">
                          <a:effectLst/>
                        </a:rPr>
                        <a:t> </a:t>
                      </a:r>
                      <a:endParaRPr lang="en-IN" sz="1800" b="0" i="0" u="none" strike="noStrike" kern="1200" dirty="0">
                        <a:solidFill>
                          <a:schemeClr val="dk1"/>
                        </a:solidFill>
                        <a:effectLst/>
                        <a:latin typeface="+mn-lt"/>
                        <a:ea typeface="+mn-ea"/>
                        <a:cs typeface="+mn-cs"/>
                      </a:endParaRPr>
                    </a:p>
                    <a:p>
                      <a:r>
                        <a:rPr lang="en-IN" sz="1800" b="0" i="0" u="none" strike="noStrike" kern="1200" dirty="0">
                          <a:solidFill>
                            <a:schemeClr val="dk1"/>
                          </a:solidFill>
                          <a:effectLst/>
                          <a:latin typeface="+mn-lt"/>
                          <a:ea typeface="+mn-ea"/>
                          <a:cs typeface="+mn-cs"/>
                        </a:rPr>
                        <a:t>0.50882079851</a:t>
                      </a: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0.55292259083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0.52477064220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3936229"/>
                  </a:ext>
                </a:extLst>
              </a:tr>
              <a:tr h="658349">
                <a:tc>
                  <a:txBody>
                    <a:bodyPr/>
                    <a:lstStyle/>
                    <a:p>
                      <a:pPr>
                        <a:lnSpc>
                          <a:spcPct val="107000"/>
                        </a:lnSpc>
                        <a:spcAft>
                          <a:spcPts val="0"/>
                        </a:spcAft>
                      </a:pPr>
                      <a:r>
                        <a:rPr lang="en-IN" sz="1100">
                          <a:effectLst/>
                        </a:rPr>
                        <a:t>TFIDF</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0.54513274336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0.51001821493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0.56215213358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0.53942652329</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6417431"/>
                  </a:ext>
                </a:extLst>
              </a:tr>
              <a:tr h="633680">
                <a:tc>
                  <a:txBody>
                    <a:bodyPr/>
                    <a:lstStyle/>
                    <a:p>
                      <a:pPr>
                        <a:lnSpc>
                          <a:spcPct val="107000"/>
                        </a:lnSpc>
                        <a:spcAft>
                          <a:spcPts val="0"/>
                        </a:spcAft>
                      </a:pPr>
                      <a:r>
                        <a:rPr lang="en-IN" sz="1100">
                          <a:effectLst/>
                        </a:rPr>
                        <a:t>Word2Vec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0.61458333333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0.59843750000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100" dirty="0">
                          <a:effectLst/>
                        </a:rPr>
                        <a:t> </a:t>
                      </a:r>
                      <a:endParaRPr lang="en-IN" sz="1800" b="0" i="0" u="none" strike="noStrike" kern="1200" dirty="0">
                        <a:solidFill>
                          <a:schemeClr val="dk1"/>
                        </a:solidFill>
                        <a:effectLst/>
                        <a:latin typeface="+mn-lt"/>
                        <a:ea typeface="+mn-ea"/>
                        <a:cs typeface="+mn-cs"/>
                      </a:endParaRPr>
                    </a:p>
                    <a:p>
                      <a:r>
                        <a:rPr lang="en-IN" sz="1800" b="0" i="0" u="none" strike="noStrike" kern="1200" dirty="0">
                          <a:solidFill>
                            <a:schemeClr val="dk1"/>
                          </a:solidFill>
                          <a:effectLst/>
                          <a:latin typeface="+mn-lt"/>
                          <a:ea typeface="+mn-ea"/>
                          <a:cs typeface="+mn-cs"/>
                        </a:rPr>
                        <a:t>0.50431034482</a:t>
                      </a: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0.64700625558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7634134"/>
                  </a:ext>
                </a:extLst>
              </a:tr>
              <a:tr h="658349">
                <a:tc>
                  <a:txBody>
                    <a:bodyPr/>
                    <a:lstStyle/>
                    <a:p>
                      <a:pPr>
                        <a:lnSpc>
                          <a:spcPct val="107000"/>
                        </a:lnSpc>
                        <a:spcAft>
                          <a:spcPts val="0"/>
                        </a:spcAft>
                      </a:pPr>
                      <a:r>
                        <a:rPr lang="en-IN" sz="1100">
                          <a:effectLst/>
                        </a:rPr>
                        <a:t>Doc2Vec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0.37823834196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0.19679633867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0.06770098730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100" dirty="0">
                          <a:effectLst/>
                        </a:rPr>
                        <a:t> </a:t>
                      </a:r>
                      <a:r>
                        <a:rPr lang="en-IN" sz="1800" b="0" i="0" u="none" strike="noStrike" kern="1200" dirty="0">
                          <a:solidFill>
                            <a:schemeClr val="dk1"/>
                          </a:solidFill>
                          <a:effectLst/>
                          <a:latin typeface="+mn-lt"/>
                          <a:ea typeface="+mn-ea"/>
                          <a:cs typeface="+mn-cs"/>
                        </a:rPr>
                        <a:t>0.38626609442</a:t>
                      </a:r>
                    </a:p>
                  </a:txBody>
                  <a:tcPr marL="68580" marR="68580" marT="0" marB="0"/>
                </a:tc>
                <a:extLst>
                  <a:ext uri="{0D108BD9-81ED-4DB2-BD59-A6C34878D82A}">
                    <a16:rowId xmlns:a16="http://schemas.microsoft.com/office/drawing/2014/main" val="3274254991"/>
                  </a:ext>
                </a:extLst>
              </a:tr>
            </a:tbl>
          </a:graphicData>
        </a:graphic>
      </p:graphicFrame>
    </p:spTree>
    <p:extLst>
      <p:ext uri="{BB962C8B-B14F-4D97-AF65-F5344CB8AC3E}">
        <p14:creationId xmlns:p14="http://schemas.microsoft.com/office/powerpoint/2010/main" val="694373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B145-6775-4145-8387-B1882179FB88}"/>
              </a:ext>
            </a:extLst>
          </p:cNvPr>
          <p:cNvSpPr>
            <a:spLocks noGrp="1"/>
          </p:cNvSpPr>
          <p:nvPr>
            <p:ph type="title"/>
          </p:nvPr>
        </p:nvSpPr>
        <p:spPr/>
        <p:txBody>
          <a:bodyPr>
            <a:normAutofit/>
          </a:bodyPr>
          <a:lstStyle/>
          <a:p>
            <a:r>
              <a:rPr lang="en-IN" sz="3600" b="1" dirty="0">
                <a:latin typeface="+mn-lt"/>
              </a:rPr>
              <a:t>Time</a:t>
            </a:r>
          </a:p>
        </p:txBody>
      </p:sp>
      <p:graphicFrame>
        <p:nvGraphicFramePr>
          <p:cNvPr id="4" name="Content Placeholder 3">
            <a:extLst>
              <a:ext uri="{FF2B5EF4-FFF2-40B4-BE49-F238E27FC236}">
                <a16:creationId xmlns:a16="http://schemas.microsoft.com/office/drawing/2014/main" id="{1BF0E2D7-6981-42E1-A515-84291201E248}"/>
              </a:ext>
            </a:extLst>
          </p:cNvPr>
          <p:cNvGraphicFramePr>
            <a:graphicFrameLocks noGrp="1"/>
          </p:cNvGraphicFramePr>
          <p:nvPr>
            <p:ph idx="1"/>
            <p:extLst>
              <p:ext uri="{D42A27DB-BD31-4B8C-83A1-F6EECF244321}">
                <p14:modId xmlns:p14="http://schemas.microsoft.com/office/powerpoint/2010/main" val="2784612792"/>
              </p:ext>
            </p:extLst>
          </p:nvPr>
        </p:nvGraphicFramePr>
        <p:xfrm>
          <a:off x="1503680" y="2753360"/>
          <a:ext cx="8829040" cy="2997201"/>
        </p:xfrm>
        <a:graphic>
          <a:graphicData uri="http://schemas.openxmlformats.org/drawingml/2006/table">
            <a:tbl>
              <a:tblPr firstRow="1" firstCol="1" bandRow="1">
                <a:tableStyleId>{5C22544A-7EE6-4342-B048-85BDC9FD1C3A}</a:tableStyleId>
              </a:tblPr>
              <a:tblGrid>
                <a:gridCol w="1765621">
                  <a:extLst>
                    <a:ext uri="{9D8B030D-6E8A-4147-A177-3AD203B41FA5}">
                      <a16:colId xmlns:a16="http://schemas.microsoft.com/office/drawing/2014/main" val="1750371592"/>
                    </a:ext>
                  </a:extLst>
                </a:gridCol>
                <a:gridCol w="1765621">
                  <a:extLst>
                    <a:ext uri="{9D8B030D-6E8A-4147-A177-3AD203B41FA5}">
                      <a16:colId xmlns:a16="http://schemas.microsoft.com/office/drawing/2014/main" val="989985771"/>
                    </a:ext>
                  </a:extLst>
                </a:gridCol>
                <a:gridCol w="1765621">
                  <a:extLst>
                    <a:ext uri="{9D8B030D-6E8A-4147-A177-3AD203B41FA5}">
                      <a16:colId xmlns:a16="http://schemas.microsoft.com/office/drawing/2014/main" val="3063562740"/>
                    </a:ext>
                  </a:extLst>
                </a:gridCol>
                <a:gridCol w="1765621">
                  <a:extLst>
                    <a:ext uri="{9D8B030D-6E8A-4147-A177-3AD203B41FA5}">
                      <a16:colId xmlns:a16="http://schemas.microsoft.com/office/drawing/2014/main" val="99086908"/>
                    </a:ext>
                  </a:extLst>
                </a:gridCol>
                <a:gridCol w="1766556">
                  <a:extLst>
                    <a:ext uri="{9D8B030D-6E8A-4147-A177-3AD203B41FA5}">
                      <a16:colId xmlns:a16="http://schemas.microsoft.com/office/drawing/2014/main" val="282377234"/>
                    </a:ext>
                  </a:extLst>
                </a:gridCol>
              </a:tblGrid>
              <a:tr h="737783">
                <a:tc>
                  <a:txBody>
                    <a:bodyPr/>
                    <a:lstStyle/>
                    <a:p>
                      <a:pPr>
                        <a:lnSpc>
                          <a:spcPct val="107000"/>
                        </a:lnSpc>
                        <a:spcAft>
                          <a:spcPts val="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err="1">
                          <a:effectLst/>
                        </a:rPr>
                        <a:t>Logisctic</a:t>
                      </a:r>
                      <a:r>
                        <a:rPr lang="en-IN" sz="1600" dirty="0">
                          <a:effectLst/>
                        </a:rPr>
                        <a:t> Regression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SVM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Random Forest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XG Boost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21153312"/>
                  </a:ext>
                </a:extLst>
              </a:tr>
              <a:tr h="570196">
                <a:tc>
                  <a:txBody>
                    <a:bodyPr/>
                    <a:lstStyle/>
                    <a:p>
                      <a:pPr>
                        <a:lnSpc>
                          <a:spcPct val="107000"/>
                        </a:lnSpc>
                        <a:spcAft>
                          <a:spcPts val="0"/>
                        </a:spcAft>
                      </a:pPr>
                      <a:r>
                        <a:rPr lang="en-IN" sz="1800" dirty="0">
                          <a:effectLst/>
                        </a:rPr>
                        <a:t>BOW</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498 </a:t>
                      </a:r>
                      <a:r>
                        <a:rPr lang="en-IN" sz="1800" b="0" i="0" u="none" strike="noStrike" kern="1200" dirty="0" err="1">
                          <a:solidFill>
                            <a:schemeClr val="dk1"/>
                          </a:solidFill>
                          <a:effectLst/>
                          <a:latin typeface="+mn-lt"/>
                          <a:ea typeface="+mn-ea"/>
                          <a:cs typeface="+mn-cs"/>
                        </a:rPr>
                        <a:t>ms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40.8 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41 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2min 26s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81993607"/>
                  </a:ext>
                </a:extLst>
              </a:tr>
              <a:tr h="570196">
                <a:tc>
                  <a:txBody>
                    <a:bodyPr/>
                    <a:lstStyle/>
                    <a:p>
                      <a:pPr>
                        <a:lnSpc>
                          <a:spcPct val="107000"/>
                        </a:lnSpc>
                        <a:spcAft>
                          <a:spcPts val="0"/>
                        </a:spcAft>
                      </a:pPr>
                      <a:r>
                        <a:rPr lang="en-IN" sz="1800" dirty="0">
                          <a:effectLst/>
                        </a:rPr>
                        <a:t>TFIDF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283 </a:t>
                      </a:r>
                      <a:r>
                        <a:rPr lang="en-IN" sz="1800" b="0" i="0" u="none" strike="noStrike" kern="1200" dirty="0" err="1">
                          <a:solidFill>
                            <a:schemeClr val="dk1"/>
                          </a:solidFill>
                          <a:effectLst/>
                          <a:latin typeface="+mn-lt"/>
                          <a:ea typeface="+mn-ea"/>
                          <a:cs typeface="+mn-cs"/>
                        </a:rPr>
                        <a:t>ms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27.2 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47.9 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21.7 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5868003"/>
                  </a:ext>
                </a:extLst>
              </a:tr>
              <a:tr h="548830">
                <a:tc>
                  <a:txBody>
                    <a:bodyPr/>
                    <a:lstStyle/>
                    <a:p>
                      <a:pPr>
                        <a:lnSpc>
                          <a:spcPct val="107000"/>
                        </a:lnSpc>
                        <a:spcAft>
                          <a:spcPts val="0"/>
                        </a:spcAft>
                      </a:pPr>
                      <a:r>
                        <a:rPr lang="en-IN" sz="1800" dirty="0">
                          <a:effectLst/>
                        </a:rPr>
                        <a:t>Word2Vec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1.12 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endParaRPr lang="en-US" sz="1100" dirty="0">
                        <a:effectLst/>
                      </a:endParaRPr>
                    </a:p>
                    <a:p>
                      <a:pPr>
                        <a:lnSpc>
                          <a:spcPct val="107000"/>
                        </a:lnSpc>
                        <a:spcAft>
                          <a:spcPts val="0"/>
                        </a:spcAft>
                      </a:pPr>
                      <a:r>
                        <a:rPr lang="en-IN" sz="1800" b="0" i="0" u="none" strike="noStrike" kern="1200" dirty="0">
                          <a:solidFill>
                            <a:schemeClr val="dk1"/>
                          </a:solidFill>
                          <a:effectLst/>
                          <a:latin typeface="+mn-lt"/>
                          <a:ea typeface="+mn-ea"/>
                          <a:cs typeface="+mn-cs"/>
                        </a:rPr>
                        <a:t>2min 19s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2min 23s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5min 20s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28300598"/>
                  </a:ext>
                </a:extLst>
              </a:tr>
              <a:tr h="570196">
                <a:tc>
                  <a:txBody>
                    <a:bodyPr/>
                    <a:lstStyle/>
                    <a:p>
                      <a:pPr>
                        <a:lnSpc>
                          <a:spcPct val="107000"/>
                        </a:lnSpc>
                        <a:spcAft>
                          <a:spcPts val="0"/>
                        </a:spcAft>
                      </a:pPr>
                      <a:r>
                        <a:rPr lang="en-IN" sz="1800" dirty="0">
                          <a:effectLst/>
                        </a:rPr>
                        <a:t>Doc2Vec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699 </a:t>
                      </a:r>
                      <a:r>
                        <a:rPr lang="en-IN" sz="1800" b="0" i="0" u="none" strike="noStrike" kern="1200" dirty="0" err="1">
                          <a:solidFill>
                            <a:schemeClr val="dk1"/>
                          </a:solidFill>
                          <a:effectLst/>
                          <a:latin typeface="+mn-lt"/>
                          <a:ea typeface="+mn-ea"/>
                          <a:cs typeface="+mn-cs"/>
                        </a:rPr>
                        <a:t>ms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3min 42s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2min 26s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100" dirty="0">
                          <a:effectLst/>
                        </a:rPr>
                        <a:t> </a:t>
                      </a:r>
                      <a:r>
                        <a:rPr lang="en-IN" sz="1800" b="0" i="0" u="none" strike="noStrike" kern="1200" dirty="0">
                          <a:solidFill>
                            <a:schemeClr val="dk1"/>
                          </a:solidFill>
                          <a:effectLst/>
                          <a:latin typeface="+mn-lt"/>
                          <a:ea typeface="+mn-ea"/>
                          <a:cs typeface="+mn-cs"/>
                        </a:rPr>
                        <a:t>5min 56s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0295154"/>
                  </a:ext>
                </a:extLst>
              </a:tr>
            </a:tbl>
          </a:graphicData>
        </a:graphic>
      </p:graphicFrame>
    </p:spTree>
    <p:extLst>
      <p:ext uri="{BB962C8B-B14F-4D97-AF65-F5344CB8AC3E}">
        <p14:creationId xmlns:p14="http://schemas.microsoft.com/office/powerpoint/2010/main" val="1874841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A314-2C26-4CC8-8B6E-0417621D0FB2}"/>
              </a:ext>
            </a:extLst>
          </p:cNvPr>
          <p:cNvSpPr>
            <a:spLocks noGrp="1"/>
          </p:cNvSpPr>
          <p:nvPr>
            <p:ph type="title"/>
          </p:nvPr>
        </p:nvSpPr>
        <p:spPr/>
        <p:txBody>
          <a:bodyPr>
            <a:normAutofit/>
          </a:bodyPr>
          <a:lstStyle/>
          <a:p>
            <a:r>
              <a:rPr lang="en-IN" sz="3600" b="1" dirty="0">
                <a:latin typeface="+mn-lt"/>
              </a:rPr>
              <a:t>Sentiment analysis?</a:t>
            </a:r>
          </a:p>
        </p:txBody>
      </p:sp>
      <p:sp>
        <p:nvSpPr>
          <p:cNvPr id="3" name="Content Placeholder 2">
            <a:extLst>
              <a:ext uri="{FF2B5EF4-FFF2-40B4-BE49-F238E27FC236}">
                <a16:creationId xmlns:a16="http://schemas.microsoft.com/office/drawing/2014/main" id="{AEC0E12A-B1B2-454D-9D1B-3A13944292EB}"/>
              </a:ext>
            </a:extLst>
          </p:cNvPr>
          <p:cNvSpPr>
            <a:spLocks noGrp="1"/>
          </p:cNvSpPr>
          <p:nvPr>
            <p:ph idx="1"/>
          </p:nvPr>
        </p:nvSpPr>
        <p:spPr/>
        <p:txBody>
          <a:bodyPr/>
          <a:lstStyle/>
          <a:p>
            <a:endParaRPr lang="en-IN" dirty="0"/>
          </a:p>
          <a:p>
            <a:r>
              <a:rPr lang="en-IN" sz="2400" dirty="0"/>
              <a:t>Sentiment analysis is the process of  determining  whether a piece of writing  is positive ,negative or neutral.</a:t>
            </a:r>
          </a:p>
          <a:p>
            <a:endParaRPr lang="en-IN" sz="2400" dirty="0"/>
          </a:p>
          <a:p>
            <a:r>
              <a:rPr lang="en-US" sz="2400" dirty="0"/>
              <a:t>Sentiment analysis models focus on polarity (positive, negative, neutral) but also on feelings and emotions (angry, happy, sad, </a:t>
            </a:r>
            <a:r>
              <a:rPr lang="en-US" sz="2400" dirty="0" err="1"/>
              <a:t>etc</a:t>
            </a:r>
            <a:r>
              <a:rPr lang="en-US" sz="2400" dirty="0"/>
              <a:t>),</a:t>
            </a:r>
            <a:endParaRPr lang="en-IN" sz="2400" dirty="0"/>
          </a:p>
        </p:txBody>
      </p:sp>
    </p:spTree>
    <p:extLst>
      <p:ext uri="{BB962C8B-B14F-4D97-AF65-F5344CB8AC3E}">
        <p14:creationId xmlns:p14="http://schemas.microsoft.com/office/powerpoint/2010/main" val="4259484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E6DC-6B22-4D6E-8B05-D406621B3CF6}"/>
              </a:ext>
            </a:extLst>
          </p:cNvPr>
          <p:cNvSpPr>
            <a:spLocks noGrp="1"/>
          </p:cNvSpPr>
          <p:nvPr>
            <p:ph type="title"/>
          </p:nvPr>
        </p:nvSpPr>
        <p:spPr/>
        <p:txBody>
          <a:bodyPr>
            <a:normAutofit/>
          </a:bodyPr>
          <a:lstStyle/>
          <a:p>
            <a:r>
              <a:rPr lang="en-IN" sz="3600" b="1" dirty="0">
                <a:latin typeface="+mn-lt"/>
              </a:rPr>
              <a:t>Conclusion:</a:t>
            </a:r>
          </a:p>
        </p:txBody>
      </p:sp>
      <p:sp>
        <p:nvSpPr>
          <p:cNvPr id="3" name="Content Placeholder 2">
            <a:extLst>
              <a:ext uri="{FF2B5EF4-FFF2-40B4-BE49-F238E27FC236}">
                <a16:creationId xmlns:a16="http://schemas.microsoft.com/office/drawing/2014/main" id="{193988A7-DDEA-4104-B6DA-7B5C9B27005E}"/>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err="1"/>
              <a:t>XGBoost</a:t>
            </a:r>
            <a:r>
              <a:rPr lang="en-US" dirty="0"/>
              <a:t> model on word2vec features </a:t>
            </a:r>
            <a:r>
              <a:rPr lang="en-US"/>
              <a:t>has performed well</a:t>
            </a:r>
            <a:endParaRPr lang="en-US" dirty="0"/>
          </a:p>
          <a:p>
            <a:pPr marL="0" indent="0">
              <a:buNone/>
            </a:pPr>
            <a:endParaRPr lang="en-US" dirty="0"/>
          </a:p>
          <a:p>
            <a:pPr marL="0" indent="0">
              <a:buNone/>
            </a:pPr>
            <a:r>
              <a:rPr lang="en-US" dirty="0"/>
              <a:t>We can further increase the accuracy of the model by using Hyperparameter tuning techniques</a:t>
            </a:r>
            <a:endParaRPr lang="en-IN" dirty="0"/>
          </a:p>
        </p:txBody>
      </p:sp>
    </p:spTree>
    <p:extLst>
      <p:ext uri="{BB962C8B-B14F-4D97-AF65-F5344CB8AC3E}">
        <p14:creationId xmlns:p14="http://schemas.microsoft.com/office/powerpoint/2010/main" val="2297566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BF39C-B594-4170-8F48-F50468715EC6}"/>
              </a:ext>
            </a:extLst>
          </p:cNvPr>
          <p:cNvSpPr>
            <a:spLocks noGrp="1"/>
          </p:cNvSpPr>
          <p:nvPr>
            <p:ph type="title"/>
          </p:nvPr>
        </p:nvSpPr>
        <p:spPr>
          <a:xfrm>
            <a:off x="838200" y="2613025"/>
            <a:ext cx="10515600" cy="1325563"/>
          </a:xfrm>
        </p:spPr>
        <p:txBody>
          <a:bodyPr>
            <a:normAutofit/>
          </a:bodyPr>
          <a:lstStyle/>
          <a:p>
            <a:pPr algn="ctr"/>
            <a:r>
              <a:rPr lang="en-IN" sz="4800" b="1" dirty="0">
                <a:latin typeface="+mn-lt"/>
              </a:rPr>
              <a:t>Thank You</a:t>
            </a:r>
          </a:p>
        </p:txBody>
      </p:sp>
    </p:spTree>
    <p:extLst>
      <p:ext uri="{BB962C8B-B14F-4D97-AF65-F5344CB8AC3E}">
        <p14:creationId xmlns:p14="http://schemas.microsoft.com/office/powerpoint/2010/main" val="1482789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8A46-0D5C-44F1-B90E-1E69DF956858}"/>
              </a:ext>
            </a:extLst>
          </p:cNvPr>
          <p:cNvSpPr>
            <a:spLocks noGrp="1"/>
          </p:cNvSpPr>
          <p:nvPr>
            <p:ph type="title"/>
          </p:nvPr>
        </p:nvSpPr>
        <p:spPr/>
        <p:txBody>
          <a:bodyPr>
            <a:normAutofit/>
          </a:bodyPr>
          <a:lstStyle/>
          <a:p>
            <a:r>
              <a:rPr lang="en-IN" sz="3600" b="1" dirty="0">
                <a:latin typeface="+mn-lt"/>
              </a:rPr>
              <a:t>Why is sentiment analysis is important</a:t>
            </a:r>
          </a:p>
        </p:txBody>
      </p:sp>
      <p:sp>
        <p:nvSpPr>
          <p:cNvPr id="3" name="Content Placeholder 2">
            <a:extLst>
              <a:ext uri="{FF2B5EF4-FFF2-40B4-BE49-F238E27FC236}">
                <a16:creationId xmlns:a16="http://schemas.microsoft.com/office/drawing/2014/main" id="{3C4F7657-2F89-4CDD-A8D1-6A59FE7625A4}"/>
              </a:ext>
            </a:extLst>
          </p:cNvPr>
          <p:cNvSpPr>
            <a:spLocks noGrp="1"/>
          </p:cNvSpPr>
          <p:nvPr>
            <p:ph idx="1"/>
          </p:nvPr>
        </p:nvSpPr>
        <p:spPr>
          <a:xfrm>
            <a:off x="838200" y="1543050"/>
            <a:ext cx="10515600" cy="4949825"/>
          </a:xfrm>
        </p:spPr>
        <p:txBody>
          <a:bodyPr>
            <a:normAutofit/>
          </a:bodyPr>
          <a:lstStyle/>
          <a:p>
            <a:endParaRPr lang="en-IN" sz="1400" dirty="0"/>
          </a:p>
          <a:p>
            <a:r>
              <a:rPr lang="en-US" sz="2000" dirty="0"/>
              <a:t>It’s estimated that </a:t>
            </a:r>
            <a:r>
              <a:rPr lang="en-US" sz="2000" dirty="0">
                <a:hlinkClick r:id="rId2"/>
              </a:rPr>
              <a:t>80% of the world’s data is unstructured</a:t>
            </a:r>
            <a:r>
              <a:rPr lang="en-US" sz="2000" dirty="0"/>
              <a:t>, in other words it’s unorganized. Huge volumes of text data is created every day: emails, support tickets, chats, social media conversations, surveys, articles, documents, </a:t>
            </a:r>
            <a:r>
              <a:rPr lang="en-US" sz="2000" dirty="0" err="1"/>
              <a:t>etc</a:t>
            </a:r>
            <a:r>
              <a:rPr lang="en-US" sz="2000" dirty="0"/>
              <a:t>). But it’s hard to analyze, understand, and sort through, not to mention time-consuming and expensive.</a:t>
            </a:r>
          </a:p>
          <a:p>
            <a:pPr marL="0" indent="0">
              <a:buNone/>
            </a:pPr>
            <a:endParaRPr lang="en-US" sz="2000" dirty="0"/>
          </a:p>
          <a:p>
            <a:r>
              <a:rPr lang="en-US" sz="2000" dirty="0"/>
              <a:t>Sentiment analysis, however, helps businesses make sense of all this </a:t>
            </a:r>
            <a:r>
              <a:rPr lang="en-US" sz="2000" dirty="0">
                <a:hlinkClick r:id="rId3"/>
              </a:rPr>
              <a:t>unstructured text</a:t>
            </a:r>
            <a:r>
              <a:rPr lang="en-US" sz="2000" dirty="0"/>
              <a:t> by automatically understanding, processing, and tagging it.</a:t>
            </a:r>
            <a:endParaRPr lang="en-IN" sz="2000" dirty="0"/>
          </a:p>
          <a:p>
            <a:endParaRPr lang="en-IN" sz="2000" dirty="0"/>
          </a:p>
          <a:p>
            <a:pPr marL="0" indent="0">
              <a:buNone/>
            </a:pPr>
            <a:r>
              <a:rPr lang="en-IN" sz="2000" dirty="0"/>
              <a:t>In public opinions </a:t>
            </a:r>
            <a:r>
              <a:rPr lang="en-IN" sz="2000" dirty="0" err="1"/>
              <a:t>eg</a:t>
            </a:r>
            <a:r>
              <a:rPr lang="en-IN" sz="2000" dirty="0"/>
              <a:t>:</a:t>
            </a:r>
          </a:p>
          <a:p>
            <a:r>
              <a:rPr lang="en-IN" sz="2000" dirty="0"/>
              <a:t>Is the product review positive or negative</a:t>
            </a:r>
          </a:p>
          <a:p>
            <a:r>
              <a:rPr lang="en-IN" sz="2000" dirty="0"/>
              <a:t>Based on a sample of </a:t>
            </a:r>
            <a:r>
              <a:rPr lang="en-IN" sz="2000" dirty="0" err="1"/>
              <a:t>tweet,how</a:t>
            </a:r>
            <a:r>
              <a:rPr lang="en-IN" sz="2000" dirty="0"/>
              <a:t> people responding to this ad campaign/product release /news item?</a:t>
            </a:r>
          </a:p>
          <a:p>
            <a:r>
              <a:rPr lang="en-IN" sz="2000" dirty="0"/>
              <a:t>How have the bloggers attitudes about the president changed since election?</a:t>
            </a:r>
          </a:p>
        </p:txBody>
      </p:sp>
    </p:spTree>
    <p:extLst>
      <p:ext uri="{BB962C8B-B14F-4D97-AF65-F5344CB8AC3E}">
        <p14:creationId xmlns:p14="http://schemas.microsoft.com/office/powerpoint/2010/main" val="1113654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DF86C25-6149-4BE5-A29E-7FD5CD96E1DC}"/>
              </a:ext>
            </a:extLst>
          </p:cNvPr>
          <p:cNvPicPr>
            <a:picLocks noGrp="1"/>
          </p:cNvPicPr>
          <p:nvPr>
            <p:ph idx="1"/>
          </p:nvPr>
        </p:nvPicPr>
        <p:blipFill rotWithShape="1">
          <a:blip r:embed="rId2"/>
          <a:srcRect l="6980" t="24228" r="35520" b="22985"/>
          <a:stretch/>
        </p:blipFill>
        <p:spPr bwMode="auto">
          <a:xfrm>
            <a:off x="1882809" y="1825625"/>
            <a:ext cx="8426381" cy="4351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53976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A5CC8-5499-4F10-BEDB-06D8B429ECC2}"/>
              </a:ext>
            </a:extLst>
          </p:cNvPr>
          <p:cNvSpPr>
            <a:spLocks noGrp="1"/>
          </p:cNvSpPr>
          <p:nvPr>
            <p:ph type="title"/>
          </p:nvPr>
        </p:nvSpPr>
        <p:spPr/>
        <p:txBody>
          <a:bodyPr/>
          <a:lstStyle/>
          <a:p>
            <a:r>
              <a:rPr lang="en-US" b="1" dirty="0">
                <a:latin typeface="+mn-lt"/>
              </a:rPr>
              <a:t>1. Understand the Problem Statement</a:t>
            </a:r>
            <a:br>
              <a:rPr lang="en-US" b="1" dirty="0"/>
            </a:br>
            <a:endParaRPr lang="en-IN" dirty="0"/>
          </a:p>
        </p:txBody>
      </p:sp>
      <p:sp>
        <p:nvSpPr>
          <p:cNvPr id="3" name="Content Placeholder 2">
            <a:extLst>
              <a:ext uri="{FF2B5EF4-FFF2-40B4-BE49-F238E27FC236}">
                <a16:creationId xmlns:a16="http://schemas.microsoft.com/office/drawing/2014/main" id="{DD0913F4-B760-4F9B-9F30-6F4CC4C89710}"/>
              </a:ext>
            </a:extLst>
          </p:cNvPr>
          <p:cNvSpPr>
            <a:spLocks noGrp="1"/>
          </p:cNvSpPr>
          <p:nvPr>
            <p:ph idx="1"/>
          </p:nvPr>
        </p:nvSpPr>
        <p:spPr>
          <a:xfrm>
            <a:off x="838200" y="1844675"/>
            <a:ext cx="10515600" cy="4351338"/>
          </a:xfrm>
        </p:spPr>
        <p:txBody>
          <a:bodyPr/>
          <a:lstStyle/>
          <a:p>
            <a:r>
              <a:rPr lang="en-US" sz="2400" dirty="0"/>
              <a:t>The objective of this task is to detect hate speech in tweets. For the sake of simplicity, we say a tweet contains hate speech if it has a racist or sexist sentiment associated with it. So, the task is to classify racist or sexist tweets from other tweets.</a:t>
            </a:r>
          </a:p>
          <a:p>
            <a:endParaRPr lang="en-US" sz="2400" b="1" i="1" dirty="0"/>
          </a:p>
          <a:p>
            <a:r>
              <a:rPr lang="en-US" sz="2400" b="0" dirty="0">
                <a:effectLst/>
              </a:rPr>
              <a:t>Formally, given a training sample of tweets and labels, where label ‘1’ denotes the tweet is racist/sexist and label ‘0’ denotes the tweet is not racist/sexist, your objective is to predict the labels on the given test dataset.</a:t>
            </a:r>
          </a:p>
          <a:p>
            <a:pPr marL="0" indent="0">
              <a:buNone/>
            </a:pPr>
            <a:endParaRPr lang="en-US" sz="2400" dirty="0"/>
          </a:p>
          <a:p>
            <a:r>
              <a:rPr lang="en-US" sz="2400" b="0" dirty="0">
                <a:effectLst/>
              </a:rPr>
              <a:t>Note: The evaluation metric from this practice problem is </a:t>
            </a:r>
            <a:r>
              <a:rPr lang="en-US" sz="2400" b="1" dirty="0"/>
              <a:t>F1-Score</a:t>
            </a:r>
            <a:r>
              <a:rPr lang="en-US" sz="2400" b="0" i="1" dirty="0">
                <a:effectLst/>
              </a:rPr>
              <a:t>.</a:t>
            </a:r>
            <a:endParaRPr lang="en-US" sz="2400" dirty="0"/>
          </a:p>
          <a:p>
            <a:endParaRPr lang="en-IN" dirty="0"/>
          </a:p>
        </p:txBody>
      </p:sp>
      <p:sp>
        <p:nvSpPr>
          <p:cNvPr id="4" name="Title 1">
            <a:extLst>
              <a:ext uri="{FF2B5EF4-FFF2-40B4-BE49-F238E27FC236}">
                <a16:creationId xmlns:a16="http://schemas.microsoft.com/office/drawing/2014/main" id="{06326D57-4413-4011-9519-639E0B2FB19F}"/>
              </a:ext>
            </a:extLst>
          </p:cNvPr>
          <p:cNvSpPr txBox="1">
            <a:spLocks/>
          </p:cNvSpPr>
          <p:nvPr/>
        </p:nvSpPr>
        <p:spPr>
          <a:xfrm>
            <a:off x="83820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a:p>
        </p:txBody>
      </p:sp>
    </p:spTree>
    <p:extLst>
      <p:ext uri="{BB962C8B-B14F-4D97-AF65-F5344CB8AC3E}">
        <p14:creationId xmlns:p14="http://schemas.microsoft.com/office/powerpoint/2010/main" val="2099359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8B526-35CD-439E-9CEA-DC354A957B47}"/>
              </a:ext>
            </a:extLst>
          </p:cNvPr>
          <p:cNvSpPr>
            <a:spLocks noGrp="1"/>
          </p:cNvSpPr>
          <p:nvPr>
            <p:ph type="title"/>
          </p:nvPr>
        </p:nvSpPr>
        <p:spPr/>
        <p:txBody>
          <a:bodyPr/>
          <a:lstStyle/>
          <a:p>
            <a:r>
              <a:rPr lang="en-US" b="1" dirty="0">
                <a:latin typeface="+mn-lt"/>
              </a:rPr>
              <a:t>2. Tweets Preprocessing and Cleaning</a:t>
            </a:r>
            <a:br>
              <a:rPr lang="en-US" b="1" dirty="0"/>
            </a:br>
            <a:endParaRPr lang="en-IN" dirty="0"/>
          </a:p>
        </p:txBody>
      </p:sp>
      <p:pic>
        <p:nvPicPr>
          <p:cNvPr id="4" name="Content Placeholder 3">
            <a:extLst>
              <a:ext uri="{FF2B5EF4-FFF2-40B4-BE49-F238E27FC236}">
                <a16:creationId xmlns:a16="http://schemas.microsoft.com/office/drawing/2014/main" id="{22EFF5A8-0756-4ECB-AA4B-1E72566D7FF0}"/>
              </a:ext>
            </a:extLst>
          </p:cNvPr>
          <p:cNvPicPr>
            <a:picLocks noGrp="1"/>
          </p:cNvPicPr>
          <p:nvPr>
            <p:ph idx="1"/>
          </p:nvPr>
        </p:nvPicPr>
        <p:blipFill rotWithShape="1">
          <a:blip r:embed="rId2"/>
          <a:srcRect l="8641" t="44120" r="39951" b="28305"/>
          <a:stretch/>
        </p:blipFill>
        <p:spPr bwMode="auto">
          <a:xfrm>
            <a:off x="1395252" y="2582974"/>
            <a:ext cx="9401495" cy="28366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0318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57BDCFE-D92E-47DE-B7FD-E4508AEEDFA6}"/>
              </a:ext>
            </a:extLst>
          </p:cNvPr>
          <p:cNvSpPr>
            <a:spLocks noGrp="1"/>
          </p:cNvSpPr>
          <p:nvPr>
            <p:ph idx="1"/>
          </p:nvPr>
        </p:nvSpPr>
        <p:spPr>
          <a:xfrm>
            <a:off x="838200" y="190500"/>
            <a:ext cx="10515600" cy="6210300"/>
          </a:xfrm>
        </p:spPr>
        <p:txBody>
          <a:bodyPr>
            <a:normAutofit/>
          </a:bodyPr>
          <a:lstStyle/>
          <a:p>
            <a:pPr marL="0" indent="0">
              <a:buNone/>
            </a:pPr>
            <a:r>
              <a:rPr lang="en-US" sz="3200" b="1" dirty="0"/>
              <a:t>A) Removing Twitter Handles (@user)</a:t>
            </a:r>
          </a:p>
          <a:p>
            <a:pPr marL="0" indent="0">
              <a:buNone/>
            </a:pPr>
            <a:r>
              <a:rPr lang="en-US" sz="2400" dirty="0"/>
              <a:t>			T</a:t>
            </a:r>
            <a:r>
              <a:rPr lang="en-US" sz="2400" b="0" dirty="0">
                <a:effectLst/>
              </a:rPr>
              <a:t>he tweets contain lots of twitter handles (@user), that is how a Twitter user acknowledged on Twitter. We will remove all these twitter handles from the data as they don’t convey much information.</a:t>
            </a:r>
          </a:p>
          <a:p>
            <a:pPr marL="0" indent="0">
              <a:buNone/>
            </a:pPr>
            <a:endParaRPr lang="en-US" sz="2400" dirty="0"/>
          </a:p>
          <a:p>
            <a:pPr marL="0" indent="0">
              <a:buNone/>
            </a:pPr>
            <a:endParaRPr lang="en-US" sz="2400" b="0" dirty="0">
              <a:effectLst/>
            </a:endParaRPr>
          </a:p>
          <a:p>
            <a:pPr marL="0" indent="0">
              <a:buNone/>
            </a:pPr>
            <a:endParaRPr lang="en-US" sz="2400" dirty="0"/>
          </a:p>
          <a:p>
            <a:pPr marL="0" indent="0">
              <a:buNone/>
            </a:pPr>
            <a:r>
              <a:rPr lang="en-US" sz="3200" b="1" dirty="0"/>
              <a:t>B) Removing Punctuations, Numbers, and Special Characters</a:t>
            </a:r>
          </a:p>
          <a:p>
            <a:endParaRPr lang="en-IN" dirty="0"/>
          </a:p>
          <a:p>
            <a:pPr marL="0" indent="0">
              <a:buNone/>
            </a:pPr>
            <a:r>
              <a:rPr lang="en-US" sz="2400" b="0" dirty="0">
                <a:effectLst/>
              </a:rPr>
              <a:t>			Punctuations, numbers and special characters do not help much. It is better to remove them from the text just as we removed the twitter handles. Here we will replace everything except characters and hashtags with spaces.</a:t>
            </a:r>
            <a:endParaRPr lang="en-IN" sz="2400" dirty="0"/>
          </a:p>
        </p:txBody>
      </p:sp>
    </p:spTree>
    <p:extLst>
      <p:ext uri="{BB962C8B-B14F-4D97-AF65-F5344CB8AC3E}">
        <p14:creationId xmlns:p14="http://schemas.microsoft.com/office/powerpoint/2010/main" val="546412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0470D4-1032-468E-86AD-A93E221030F5}"/>
              </a:ext>
            </a:extLst>
          </p:cNvPr>
          <p:cNvSpPr>
            <a:spLocks noGrp="1"/>
          </p:cNvSpPr>
          <p:nvPr>
            <p:ph idx="1"/>
          </p:nvPr>
        </p:nvSpPr>
        <p:spPr>
          <a:xfrm>
            <a:off x="838200" y="295275"/>
            <a:ext cx="10515600" cy="5881688"/>
          </a:xfrm>
        </p:spPr>
        <p:txBody>
          <a:bodyPr>
            <a:normAutofit/>
          </a:bodyPr>
          <a:lstStyle/>
          <a:p>
            <a:pPr marL="0" indent="0">
              <a:buNone/>
            </a:pPr>
            <a:r>
              <a:rPr lang="en-IN" sz="3200" b="1" dirty="0"/>
              <a:t>C) Removing Short Words</a:t>
            </a:r>
          </a:p>
          <a:p>
            <a:pPr marL="0" indent="0">
              <a:buNone/>
            </a:pPr>
            <a:r>
              <a:rPr lang="en-US" sz="2400" b="0" dirty="0">
                <a:effectLst/>
              </a:rPr>
              <a:t>             We have to be a little careful here in selecting the length of the words which we want to remove. So, I have decided to remove all the words having length 3 or less. For example, terms like “hmm”, “oh” are of very little use. It is better to get rid of them.</a:t>
            </a:r>
          </a:p>
          <a:p>
            <a:pPr marL="0" indent="0">
              <a:buNone/>
            </a:pPr>
            <a:r>
              <a:rPr lang="en-IN" sz="3200" b="1" dirty="0"/>
              <a:t>D) Tokenization</a:t>
            </a:r>
          </a:p>
          <a:p>
            <a:pPr marL="0" indent="0">
              <a:buNone/>
            </a:pPr>
            <a:r>
              <a:rPr lang="en-IN" dirty="0"/>
              <a:t>             </a:t>
            </a:r>
            <a:r>
              <a:rPr lang="en-US" b="0" dirty="0">
                <a:effectLst/>
              </a:rPr>
              <a:t>Tokens are individual terms or words, and tokenization is the process of splitting a string of text into tokens.</a:t>
            </a:r>
          </a:p>
          <a:p>
            <a:pPr marL="0" indent="0">
              <a:buNone/>
            </a:pPr>
            <a:r>
              <a:rPr lang="en-IN" sz="3200" b="1" dirty="0"/>
              <a:t>E) Stemming</a:t>
            </a:r>
          </a:p>
          <a:p>
            <a:pPr marL="0" indent="0">
              <a:buNone/>
            </a:pPr>
            <a:r>
              <a:rPr lang="en-US" dirty="0"/>
              <a:t>	Stemming is a rule-based process of stripping the suffixes (“</a:t>
            </a:r>
            <a:r>
              <a:rPr lang="en-US" dirty="0" err="1"/>
              <a:t>ing</a:t>
            </a:r>
            <a:r>
              <a:rPr lang="en-US" dirty="0"/>
              <a:t>”, “</a:t>
            </a:r>
            <a:r>
              <a:rPr lang="en-US" dirty="0" err="1"/>
              <a:t>ly</a:t>
            </a:r>
            <a:r>
              <a:rPr lang="en-US" dirty="0"/>
              <a:t>”, “es”, “s” </a:t>
            </a:r>
            <a:r>
              <a:rPr lang="en-US" dirty="0" err="1"/>
              <a:t>etc</a:t>
            </a:r>
            <a:r>
              <a:rPr lang="en-US" dirty="0"/>
              <a:t>) from a word. For example, For example – “play”, “player”, “played”, “plays” and “playing” are the different variations of the word – “play”.</a:t>
            </a:r>
          </a:p>
          <a:p>
            <a:endParaRPr lang="en-US" dirty="0"/>
          </a:p>
          <a:p>
            <a:pPr marL="0" indent="0">
              <a:buNone/>
            </a:pPr>
            <a:endParaRPr lang="en-IN" dirty="0"/>
          </a:p>
        </p:txBody>
      </p:sp>
    </p:spTree>
    <p:extLst>
      <p:ext uri="{BB962C8B-B14F-4D97-AF65-F5344CB8AC3E}">
        <p14:creationId xmlns:p14="http://schemas.microsoft.com/office/powerpoint/2010/main" val="3941614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1379</TotalTime>
  <Words>1432</Words>
  <Application>Microsoft Office PowerPoint</Application>
  <PresentationFormat>Widescreen</PresentationFormat>
  <Paragraphs>202</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Twitter Sentiment Analysis </vt:lpstr>
      <vt:lpstr>PowerPoint Presentation</vt:lpstr>
      <vt:lpstr>Sentiment analysis?</vt:lpstr>
      <vt:lpstr>Why is sentiment analysis is important</vt:lpstr>
      <vt:lpstr>PowerPoint Presentation</vt:lpstr>
      <vt:lpstr>1. Understand the Problem Statement </vt:lpstr>
      <vt:lpstr>2. Tweets Preprocessing and Cleaning </vt:lpstr>
      <vt:lpstr>PowerPoint Presentation</vt:lpstr>
      <vt:lpstr>PowerPoint Presentation</vt:lpstr>
      <vt:lpstr>3. Story Generation and Visualization from Tweets </vt:lpstr>
      <vt:lpstr>PowerPoint Presentation</vt:lpstr>
      <vt:lpstr>PowerPoint Presentation</vt:lpstr>
      <vt:lpstr>PowerPoint Presentation</vt:lpstr>
      <vt:lpstr>PowerPoint Presentation</vt:lpstr>
      <vt:lpstr> Non-Racist/Sexist Tweets </vt:lpstr>
      <vt:lpstr>Racist/Sexist Tweets</vt:lpstr>
      <vt:lpstr>PowerPoint Presentation</vt:lpstr>
      <vt:lpstr>PowerPoint Presentation</vt:lpstr>
      <vt:lpstr>PowerPoint Presentation</vt:lpstr>
      <vt:lpstr>PowerPoint Presentation</vt:lpstr>
      <vt:lpstr>Techniques In word2vec</vt:lpstr>
      <vt:lpstr>PowerPoint Presentation</vt:lpstr>
      <vt:lpstr>PowerPoint Presentation</vt:lpstr>
      <vt:lpstr>PowerPoint Presentation</vt:lpstr>
      <vt:lpstr>PowerPoint Presentation</vt:lpstr>
      <vt:lpstr>PowerPoint Presentation</vt:lpstr>
      <vt:lpstr>PowerPoint Presentation</vt:lpstr>
      <vt:lpstr>F1Score:</vt:lpstr>
      <vt:lpstr>Time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Sentiment Analysis</dc:title>
  <dc:creator>Anusha Macharla</dc:creator>
  <cp:lastModifiedBy>Anusha Macharla</cp:lastModifiedBy>
  <cp:revision>43</cp:revision>
  <dcterms:created xsi:type="dcterms:W3CDTF">2020-11-16T10:24:17Z</dcterms:created>
  <dcterms:modified xsi:type="dcterms:W3CDTF">2020-11-17T09:27:39Z</dcterms:modified>
</cp:coreProperties>
</file>